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348" r:id="rId2"/>
    <p:sldId id="350" r:id="rId3"/>
    <p:sldId id="500" r:id="rId4"/>
    <p:sldId id="465" r:id="rId5"/>
    <p:sldId id="466" r:id="rId6"/>
    <p:sldId id="467" r:id="rId7"/>
    <p:sldId id="468" r:id="rId8"/>
    <p:sldId id="469" r:id="rId9"/>
    <p:sldId id="501" r:id="rId10"/>
    <p:sldId id="490" r:id="rId11"/>
    <p:sldId id="489" r:id="rId12"/>
    <p:sldId id="471" r:id="rId13"/>
    <p:sldId id="493" r:id="rId14"/>
    <p:sldId id="494" r:id="rId15"/>
    <p:sldId id="499" r:id="rId16"/>
    <p:sldId id="492" r:id="rId17"/>
    <p:sldId id="473" r:id="rId18"/>
    <p:sldId id="474" r:id="rId19"/>
    <p:sldId id="475" r:id="rId20"/>
    <p:sldId id="502" r:id="rId21"/>
    <p:sldId id="476" r:id="rId22"/>
    <p:sldId id="477" r:id="rId23"/>
    <p:sldId id="497" r:id="rId24"/>
    <p:sldId id="498" r:id="rId25"/>
    <p:sldId id="478" r:id="rId26"/>
    <p:sldId id="482" r:id="rId27"/>
    <p:sldId id="480" r:id="rId28"/>
    <p:sldId id="481" r:id="rId29"/>
    <p:sldId id="485" r:id="rId30"/>
    <p:sldId id="483" r:id="rId31"/>
    <p:sldId id="484" r:id="rId32"/>
    <p:sldId id="495" r:id="rId33"/>
    <p:sldId id="486" r:id="rId34"/>
    <p:sldId id="496" r:id="rId35"/>
    <p:sldId id="487" r:id="rId36"/>
    <p:sldId id="50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0" autoAdjust="0"/>
    <p:restoredTop sz="94401" autoAdjust="0"/>
  </p:normalViewPr>
  <p:slideViewPr>
    <p:cSldViewPr>
      <p:cViewPr varScale="1">
        <p:scale>
          <a:sx n="81" d="100"/>
          <a:sy n="81" d="100"/>
        </p:scale>
        <p:origin x="10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B4607-EF2F-4C46-843B-44F21F816AD3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44E39-177D-491A-A0DA-D26FB6242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06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14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68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44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08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21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819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33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977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73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05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243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674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546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8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671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940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439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511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852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573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13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323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17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96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29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71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14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42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95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971-2428-4E2C-8AAF-E3FB0D000CAA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971-2428-4E2C-8AAF-E3FB0D000CAA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971-2428-4E2C-8AAF-E3FB0D000CAA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971-2428-4E2C-8AAF-E3FB0D000CAA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971-2428-4E2C-8AAF-E3FB0D000CAA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971-2428-4E2C-8AAF-E3FB0D000CAA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971-2428-4E2C-8AAF-E3FB0D000CAA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971-2428-4E2C-8AAF-E3FB0D000CAA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971-2428-4E2C-8AAF-E3FB0D000CAA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971-2428-4E2C-8AAF-E3FB0D000CAA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9988971-2428-4E2C-8AAF-E3FB0D000CAA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9988971-2428-4E2C-8AAF-E3FB0D000CAA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NaPBcUUqbew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aPBcUUqbew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3vDWWy4CMhE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j1y24cKeQs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RnWokuQ6k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Britannic Bold" pitchFamily="34" charset="0"/>
              </a:rPr>
              <a:t>The Reform Movement</a:t>
            </a:r>
            <a:endParaRPr lang="en-US" sz="60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5" name="Content Placeholder 4" descr="Martin-Luther-King-Jr.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2981" y="1981200"/>
            <a:ext cx="5295238" cy="36825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ritannic Bold" pitchFamily="34" charset="0"/>
              </a:rPr>
              <a:t>The Reform Movement</a:t>
            </a:r>
            <a:r>
              <a:rPr lang="en-US" sz="6000" dirty="0" smtClean="0">
                <a:latin typeface="Britannic Bold" pitchFamily="34" charset="0"/>
              </a:rPr>
              <a:t> 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32500" lnSpcReduction="20000"/>
          </a:bodyPr>
          <a:lstStyle/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8600" dirty="0" smtClean="0">
                <a:latin typeface="Britannic Bold" pitchFamily="34" charset="0"/>
              </a:rPr>
              <a:t>Problem:</a:t>
            </a:r>
          </a:p>
          <a:p>
            <a:r>
              <a:rPr lang="en-US" sz="8600" dirty="0" smtClean="0">
                <a:solidFill>
                  <a:srgbClr val="FFFF00"/>
                </a:solidFill>
                <a:latin typeface="Britannic Bold" pitchFamily="34" charset="0"/>
              </a:rPr>
              <a:t>Slavery</a:t>
            </a:r>
          </a:p>
          <a:p>
            <a:r>
              <a:rPr lang="en-US" sz="8600" dirty="0" smtClean="0">
                <a:latin typeface="Britannic Bold" pitchFamily="34" charset="0"/>
              </a:rPr>
              <a:t>Reformer:</a:t>
            </a:r>
          </a:p>
          <a:p>
            <a:r>
              <a:rPr lang="en-US" sz="8600" dirty="0" smtClean="0">
                <a:latin typeface="Britannic Bold" pitchFamily="34" charset="0"/>
              </a:rPr>
              <a:t>Abolitionist</a:t>
            </a:r>
          </a:p>
          <a:p>
            <a:r>
              <a:rPr lang="en-US" sz="8600" u="sng" dirty="0" err="1" smtClean="0">
                <a:solidFill>
                  <a:srgbClr val="FFFF00"/>
                </a:solidFill>
                <a:latin typeface="Britannic Bold" pitchFamily="34" charset="0"/>
              </a:rPr>
              <a:t>Dred</a:t>
            </a:r>
            <a:r>
              <a:rPr lang="en-US" sz="8600" u="sng" dirty="0" smtClean="0">
                <a:solidFill>
                  <a:srgbClr val="FFFF00"/>
                </a:solidFill>
                <a:latin typeface="Britannic Bold" pitchFamily="34" charset="0"/>
              </a:rPr>
              <a:t> Scott </a:t>
            </a:r>
            <a:r>
              <a:rPr lang="en-US" sz="8600" dirty="0" smtClean="0">
                <a:latin typeface="Britannic Bold" pitchFamily="34" charset="0"/>
              </a:rPr>
              <a:t>– Slave who </a:t>
            </a:r>
            <a:r>
              <a:rPr lang="en-US" sz="8600" u="sng" dirty="0" smtClean="0">
                <a:solidFill>
                  <a:srgbClr val="FFFF00"/>
                </a:solidFill>
                <a:latin typeface="Britannic Bold" pitchFamily="34" charset="0"/>
              </a:rPr>
              <a:t>sued</a:t>
            </a:r>
            <a:r>
              <a:rPr lang="en-US" sz="8600" dirty="0" smtClean="0">
                <a:latin typeface="Britannic Bold" pitchFamily="34" charset="0"/>
              </a:rPr>
              <a:t> for his </a:t>
            </a:r>
            <a:r>
              <a:rPr lang="en-US" sz="8600" u="sng" dirty="0" smtClean="0">
                <a:solidFill>
                  <a:srgbClr val="FFFF00"/>
                </a:solidFill>
                <a:latin typeface="Britannic Bold" pitchFamily="34" charset="0"/>
              </a:rPr>
              <a:t>freedom.</a:t>
            </a: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 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Dred Scott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495800" y="1600200"/>
            <a:ext cx="28956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Britannic Bold" pitchFamily="34" charset="0"/>
              </a:rPr>
              <a:t>The Reform Movement </a:t>
            </a:r>
            <a:endParaRPr lang="en-US" sz="60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40000" lnSpcReduction="20000"/>
          </a:bodyPr>
          <a:lstStyle/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8600" dirty="0" smtClean="0">
                <a:latin typeface="Britannic Bold" pitchFamily="34" charset="0"/>
              </a:rPr>
              <a:t>Problem:</a:t>
            </a:r>
          </a:p>
          <a:p>
            <a:r>
              <a:rPr lang="en-US" sz="8600" dirty="0" smtClean="0">
                <a:solidFill>
                  <a:srgbClr val="FFFF00"/>
                </a:solidFill>
                <a:latin typeface="Britannic Bold" pitchFamily="34" charset="0"/>
              </a:rPr>
              <a:t>Slavery</a:t>
            </a:r>
          </a:p>
          <a:p>
            <a:r>
              <a:rPr lang="en-US" sz="8600" dirty="0" smtClean="0">
                <a:latin typeface="Britannic Bold" pitchFamily="34" charset="0"/>
              </a:rPr>
              <a:t>Reform:</a:t>
            </a:r>
          </a:p>
          <a:p>
            <a:r>
              <a:rPr lang="en-US" sz="8600" u="sng" dirty="0" smtClean="0">
                <a:latin typeface="Britannic Bold" pitchFamily="34" charset="0"/>
              </a:rPr>
              <a:t>13</a:t>
            </a:r>
            <a:r>
              <a:rPr lang="en-US" sz="8600" u="sng" baseline="30000" dirty="0" smtClean="0">
                <a:latin typeface="Britannic Bold" pitchFamily="34" charset="0"/>
              </a:rPr>
              <a:t>th</a:t>
            </a:r>
            <a:r>
              <a:rPr lang="en-US" sz="8600" dirty="0" smtClean="0">
                <a:latin typeface="Britannic Bold" pitchFamily="34" charset="0"/>
              </a:rPr>
              <a:t>, </a:t>
            </a:r>
            <a:r>
              <a:rPr lang="en-US" sz="8600" u="sng" dirty="0" smtClean="0">
                <a:latin typeface="Britannic Bold" pitchFamily="34" charset="0"/>
              </a:rPr>
              <a:t>14</a:t>
            </a:r>
            <a:r>
              <a:rPr lang="en-US" sz="8600" u="sng" baseline="30000" dirty="0" smtClean="0">
                <a:latin typeface="Britannic Bold" pitchFamily="34" charset="0"/>
              </a:rPr>
              <a:t>th</a:t>
            </a:r>
            <a:r>
              <a:rPr lang="en-US" sz="8600" dirty="0" smtClean="0">
                <a:latin typeface="Britannic Bold" pitchFamily="34" charset="0"/>
              </a:rPr>
              <a:t> and </a:t>
            </a:r>
            <a:r>
              <a:rPr lang="en-US" sz="8600" u="sng" dirty="0" smtClean="0">
                <a:latin typeface="Britannic Bold" pitchFamily="34" charset="0"/>
              </a:rPr>
              <a:t>15</a:t>
            </a:r>
            <a:r>
              <a:rPr lang="en-US" sz="8600" u="sng" baseline="30000" dirty="0" smtClean="0">
                <a:latin typeface="Britannic Bold" pitchFamily="34" charset="0"/>
              </a:rPr>
              <a:t>th</a:t>
            </a:r>
            <a:r>
              <a:rPr lang="en-US" sz="8600" dirty="0" smtClean="0">
                <a:latin typeface="Britannic Bold" pitchFamily="34" charset="0"/>
              </a:rPr>
              <a:t> Amendment</a:t>
            </a: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 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429000" y="1676400"/>
            <a:ext cx="5486400" cy="4330700"/>
          </a:xfrm>
        </p:spPr>
        <p:txBody>
          <a:bodyPr>
            <a:normAutofit/>
          </a:bodyPr>
          <a:lstStyle/>
          <a:p>
            <a:r>
              <a:rPr lang="en-US" sz="6600" u="sng" dirty="0" smtClean="0">
                <a:solidFill>
                  <a:srgbClr val="FFFF00"/>
                </a:solidFill>
              </a:rPr>
              <a:t>Free</a:t>
            </a:r>
          </a:p>
          <a:p>
            <a:r>
              <a:rPr lang="en-US" sz="6600" u="sng" dirty="0" smtClean="0">
                <a:solidFill>
                  <a:srgbClr val="FFFF00"/>
                </a:solidFill>
              </a:rPr>
              <a:t>Citizens</a:t>
            </a:r>
          </a:p>
          <a:p>
            <a:r>
              <a:rPr lang="en-US" sz="6600" u="sng" dirty="0" smtClean="0">
                <a:solidFill>
                  <a:srgbClr val="FFFF00"/>
                </a:solidFill>
              </a:rPr>
              <a:t>Vote</a:t>
            </a:r>
            <a:endParaRPr lang="en-US" sz="6600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Britannic Bold" pitchFamily="34" charset="0"/>
              </a:rPr>
              <a:t>The Reform Movement </a:t>
            </a:r>
            <a:endParaRPr lang="en-US" sz="60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25000" lnSpcReduction="20000"/>
          </a:bodyPr>
          <a:lstStyle/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9600" dirty="0" smtClean="0">
                <a:latin typeface="Britannic Bold" pitchFamily="34" charset="0"/>
              </a:rPr>
              <a:t>Problem:</a:t>
            </a:r>
          </a:p>
          <a:p>
            <a:r>
              <a:rPr lang="en-US" sz="9600" dirty="0" smtClean="0">
                <a:solidFill>
                  <a:srgbClr val="FFFF00"/>
                </a:solidFill>
                <a:latin typeface="Britannic Bold" pitchFamily="34" charset="0"/>
              </a:rPr>
              <a:t>Discrimination against women</a:t>
            </a:r>
          </a:p>
          <a:p>
            <a:r>
              <a:rPr lang="en-US" sz="9600" dirty="0" smtClean="0">
                <a:latin typeface="Britannic Bold" pitchFamily="34" charset="0"/>
              </a:rPr>
              <a:t>Reformer:</a:t>
            </a:r>
          </a:p>
          <a:p>
            <a:r>
              <a:rPr lang="en-US" sz="9600" dirty="0" smtClean="0">
                <a:latin typeface="Britannic Bold" pitchFamily="34" charset="0"/>
              </a:rPr>
              <a:t>Women’s Rights</a:t>
            </a:r>
          </a:p>
          <a:p>
            <a:r>
              <a:rPr lang="en-US" sz="9600" dirty="0" smtClean="0">
                <a:latin typeface="Britannic Bold" pitchFamily="34" charset="0"/>
              </a:rPr>
              <a:t>Elizabeth Cady </a:t>
            </a:r>
            <a:r>
              <a:rPr lang="en-US" sz="9600" u="sng" dirty="0" smtClean="0">
                <a:solidFill>
                  <a:srgbClr val="FFFF00"/>
                </a:solidFill>
                <a:latin typeface="Britannic Bold" pitchFamily="34" charset="0"/>
              </a:rPr>
              <a:t>Stanton</a:t>
            </a:r>
            <a:r>
              <a:rPr lang="en-US" sz="9600" dirty="0" smtClean="0">
                <a:latin typeface="Britannic Bold" pitchFamily="34" charset="0"/>
              </a:rPr>
              <a:t> and Susan B. </a:t>
            </a:r>
            <a:r>
              <a:rPr lang="en-US" sz="9600" u="sng" dirty="0" smtClean="0">
                <a:solidFill>
                  <a:srgbClr val="FFFF00"/>
                </a:solidFill>
                <a:latin typeface="Britannic Bold" pitchFamily="34" charset="0"/>
              </a:rPr>
              <a:t>Anthony</a:t>
            </a:r>
            <a:r>
              <a:rPr lang="en-US" sz="9600" dirty="0" smtClean="0">
                <a:latin typeface="Britannic Bold" pitchFamily="34" charset="0"/>
              </a:rPr>
              <a:t> – help organize the 1</a:t>
            </a:r>
            <a:r>
              <a:rPr lang="en-US" sz="9600" baseline="30000" dirty="0" smtClean="0">
                <a:latin typeface="Britannic Bold" pitchFamily="34" charset="0"/>
              </a:rPr>
              <a:t>st</a:t>
            </a:r>
            <a:r>
              <a:rPr lang="en-US" sz="9600" dirty="0" smtClean="0">
                <a:latin typeface="Britannic Bold" pitchFamily="34" charset="0"/>
              </a:rPr>
              <a:t> convention at </a:t>
            </a:r>
            <a:r>
              <a:rPr lang="en-US" sz="9600" u="sng" dirty="0" smtClean="0">
                <a:solidFill>
                  <a:srgbClr val="FFFF00"/>
                </a:solidFill>
                <a:latin typeface="Britannic Bold" pitchFamily="34" charset="0"/>
              </a:rPr>
              <a:t>Seneca Falls</a:t>
            </a:r>
            <a:r>
              <a:rPr lang="en-US" sz="9600" dirty="0" smtClean="0">
                <a:latin typeface="Britannic Bold" pitchFamily="34" charset="0"/>
              </a:rPr>
              <a:t>.</a:t>
            </a: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 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susan anthony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0" y="1905000"/>
            <a:ext cx="4114800" cy="350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Britannic Bold" pitchFamily="34" charset="0"/>
              </a:rPr>
              <a:t>The Reform Movement </a:t>
            </a:r>
            <a:endParaRPr lang="en-US" sz="60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25000" lnSpcReduction="20000"/>
          </a:bodyPr>
          <a:lstStyle/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9600" dirty="0" smtClean="0">
                <a:latin typeface="Britannic Bold" pitchFamily="34" charset="0"/>
              </a:rPr>
              <a:t>Problem:</a:t>
            </a:r>
          </a:p>
          <a:p>
            <a:r>
              <a:rPr lang="en-US" sz="9600" dirty="0" smtClean="0">
                <a:solidFill>
                  <a:srgbClr val="FFFF00"/>
                </a:solidFill>
                <a:latin typeface="Britannic Bold" pitchFamily="34" charset="0"/>
              </a:rPr>
              <a:t>Discrimination against women</a:t>
            </a:r>
          </a:p>
          <a:p>
            <a:r>
              <a:rPr lang="en-US" sz="9600" dirty="0" smtClean="0">
                <a:latin typeface="Britannic Bold" pitchFamily="34" charset="0"/>
              </a:rPr>
              <a:t>Reformer:</a:t>
            </a:r>
          </a:p>
          <a:p>
            <a:r>
              <a:rPr lang="en-US" sz="9600" dirty="0" smtClean="0">
                <a:latin typeface="Britannic Bold" pitchFamily="34" charset="0"/>
              </a:rPr>
              <a:t>Women’s Rights</a:t>
            </a:r>
          </a:p>
          <a:p>
            <a:r>
              <a:rPr lang="en-US" sz="9600" dirty="0" smtClean="0">
                <a:latin typeface="Britannic Bold" pitchFamily="34" charset="0"/>
              </a:rPr>
              <a:t>Elizabeth Cady Stanton writes, “</a:t>
            </a:r>
            <a:r>
              <a:rPr lang="en-US" sz="9600" u="sng" dirty="0" smtClean="0">
                <a:solidFill>
                  <a:srgbClr val="FFFF00"/>
                </a:solidFill>
                <a:latin typeface="Britannic Bold" pitchFamily="34" charset="0"/>
              </a:rPr>
              <a:t>Declaration of Sentiments</a:t>
            </a:r>
            <a:r>
              <a:rPr lang="en-US" sz="9600" dirty="0" smtClean="0">
                <a:latin typeface="Britannic Bold" pitchFamily="34" charset="0"/>
              </a:rPr>
              <a:t>”</a:t>
            </a: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 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Elizabeth Cady Stanton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800600" y="1752600"/>
            <a:ext cx="2590800" cy="32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Britannic Bold" pitchFamily="34" charset="0"/>
              </a:rPr>
              <a:t>The Reform Movement </a:t>
            </a:r>
            <a:endParaRPr lang="en-US" sz="60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25000" lnSpcReduction="20000"/>
          </a:bodyPr>
          <a:lstStyle/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9600" dirty="0" smtClean="0">
                <a:latin typeface="Britannic Bold" pitchFamily="34" charset="0"/>
              </a:rPr>
              <a:t>Problem:</a:t>
            </a:r>
          </a:p>
          <a:p>
            <a:r>
              <a:rPr lang="en-US" sz="9600" dirty="0" smtClean="0">
                <a:solidFill>
                  <a:srgbClr val="FFFF00"/>
                </a:solidFill>
                <a:latin typeface="Britannic Bold" pitchFamily="34" charset="0"/>
              </a:rPr>
              <a:t>Discrimination against women</a:t>
            </a:r>
          </a:p>
          <a:p>
            <a:r>
              <a:rPr lang="en-US" sz="9600" dirty="0" smtClean="0">
                <a:latin typeface="Britannic Bold" pitchFamily="34" charset="0"/>
              </a:rPr>
              <a:t>Reformer:</a:t>
            </a:r>
          </a:p>
          <a:p>
            <a:r>
              <a:rPr lang="en-US" sz="9600" dirty="0" smtClean="0">
                <a:latin typeface="Britannic Bold" pitchFamily="34" charset="0"/>
              </a:rPr>
              <a:t>Women’s Rights Achievement:</a:t>
            </a:r>
          </a:p>
          <a:p>
            <a:r>
              <a:rPr lang="en-US" sz="9600" u="sng" dirty="0" smtClean="0">
                <a:solidFill>
                  <a:srgbClr val="FFFF00"/>
                </a:solidFill>
                <a:latin typeface="Britannic Bold" pitchFamily="34" charset="0"/>
              </a:rPr>
              <a:t>Work day </a:t>
            </a:r>
            <a:r>
              <a:rPr lang="en-US" sz="9600" dirty="0" smtClean="0">
                <a:latin typeface="Britannic Bold" pitchFamily="34" charset="0"/>
              </a:rPr>
              <a:t>was </a:t>
            </a:r>
            <a:r>
              <a:rPr lang="en-US" sz="9600" u="sng" dirty="0" smtClean="0">
                <a:solidFill>
                  <a:srgbClr val="FFFF00"/>
                </a:solidFill>
                <a:latin typeface="Britannic Bold" pitchFamily="34" charset="0"/>
              </a:rPr>
              <a:t>shortened</a:t>
            </a:r>
            <a:r>
              <a:rPr lang="en-US" sz="9600" dirty="0" smtClean="0">
                <a:latin typeface="Britannic Bold" pitchFamily="34" charset="0"/>
              </a:rPr>
              <a:t> for same amount of pay.</a:t>
            </a: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 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Lowell Workday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429000" y="1782572"/>
            <a:ext cx="5486400" cy="38770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Britannic Bold" pitchFamily="34" charset="0"/>
              </a:rPr>
              <a:t>The Reform Movement </a:t>
            </a:r>
            <a:endParaRPr lang="en-US" sz="60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32500" lnSpcReduction="20000"/>
          </a:bodyPr>
          <a:lstStyle/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8600" dirty="0" smtClean="0">
                <a:latin typeface="Britannic Bold" pitchFamily="34" charset="0"/>
              </a:rPr>
              <a:t>Problem:</a:t>
            </a:r>
          </a:p>
          <a:p>
            <a:r>
              <a:rPr lang="en-US" sz="8600" dirty="0" smtClean="0">
                <a:solidFill>
                  <a:srgbClr val="FFFF00"/>
                </a:solidFill>
                <a:latin typeface="Britannic Bold" pitchFamily="34" charset="0"/>
              </a:rPr>
              <a:t>Equal Rights for all people</a:t>
            </a:r>
          </a:p>
          <a:p>
            <a:r>
              <a:rPr lang="en-US" sz="8600" dirty="0" smtClean="0">
                <a:latin typeface="Britannic Bold" pitchFamily="34" charset="0"/>
              </a:rPr>
              <a:t>Reform:</a:t>
            </a:r>
          </a:p>
          <a:p>
            <a:r>
              <a:rPr lang="en-US" sz="8600" dirty="0" smtClean="0">
                <a:latin typeface="Britannic Bold" pitchFamily="34" charset="0"/>
              </a:rPr>
              <a:t>19</a:t>
            </a:r>
            <a:r>
              <a:rPr lang="en-US" sz="8600" baseline="30000" dirty="0" smtClean="0">
                <a:latin typeface="Britannic Bold" pitchFamily="34" charset="0"/>
              </a:rPr>
              <a:t>th</a:t>
            </a:r>
            <a:r>
              <a:rPr lang="en-US" sz="8600" dirty="0" smtClean="0">
                <a:latin typeface="Britannic Bold" pitchFamily="34" charset="0"/>
              </a:rPr>
              <a:t> Century Rights</a:t>
            </a:r>
          </a:p>
          <a:p>
            <a:r>
              <a:rPr lang="en-US" sz="8600" dirty="0" smtClean="0">
                <a:latin typeface="Britannic Bold" pitchFamily="34" charset="0"/>
              </a:rPr>
              <a:t>Chronology</a:t>
            </a: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 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429000" y="1676400"/>
            <a:ext cx="5486400" cy="43307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2400" b="1" dirty="0" smtClean="0"/>
              <a:t>1807 - ___________________Banned</a:t>
            </a:r>
          </a:p>
          <a:p>
            <a:pPr lvl="1">
              <a:buNone/>
            </a:pPr>
            <a:r>
              <a:rPr lang="en-US" sz="2400" b="1" dirty="0" smtClean="0"/>
              <a:t>1840 – </a:t>
            </a:r>
            <a:r>
              <a:rPr lang="en-US" sz="2400" b="1" u="sng" dirty="0" smtClean="0">
                <a:solidFill>
                  <a:srgbClr val="FFFF00"/>
                </a:solidFill>
              </a:rPr>
              <a:t>__________________</a:t>
            </a:r>
            <a:r>
              <a:rPr lang="en-US" sz="2400" b="1" dirty="0" smtClean="0"/>
              <a:t>Speeches</a:t>
            </a:r>
          </a:p>
          <a:p>
            <a:pPr lvl="1">
              <a:buNone/>
            </a:pPr>
            <a:r>
              <a:rPr lang="en-US" sz="2400" b="1" dirty="0" smtClean="0"/>
              <a:t>1848 –________________Convention</a:t>
            </a:r>
          </a:p>
          <a:p>
            <a:pPr lvl="1">
              <a:buNone/>
            </a:pPr>
            <a:r>
              <a:rPr lang="en-US" sz="2400" b="1" dirty="0" smtClean="0"/>
              <a:t>1850’s – </a:t>
            </a:r>
            <a:r>
              <a:rPr lang="en-US" sz="2400" b="1" u="sng" dirty="0" smtClean="0">
                <a:solidFill>
                  <a:srgbClr val="FFFF00"/>
                </a:solidFill>
              </a:rPr>
              <a:t>_________________</a:t>
            </a:r>
            <a:r>
              <a:rPr lang="en-US" sz="2400" b="1" dirty="0" smtClean="0"/>
              <a:t> Railroad</a:t>
            </a:r>
          </a:p>
          <a:p>
            <a:pPr lvl="1">
              <a:buNone/>
            </a:pPr>
            <a:r>
              <a:rPr lang="en-US" sz="2400" b="1" dirty="0" smtClean="0"/>
              <a:t>1860 – </a:t>
            </a:r>
            <a:r>
              <a:rPr lang="en-US" sz="2400" b="1" dirty="0" smtClean="0">
                <a:solidFill>
                  <a:srgbClr val="FFFF00"/>
                </a:solidFill>
              </a:rPr>
              <a:t>_______________</a:t>
            </a:r>
            <a:r>
              <a:rPr lang="en-US" sz="2400" b="1" dirty="0" smtClean="0"/>
              <a:t> elected President</a:t>
            </a:r>
          </a:p>
          <a:p>
            <a:pPr lvl="1">
              <a:buNone/>
            </a:pPr>
            <a:r>
              <a:rPr lang="en-US" sz="2400" b="1" dirty="0" smtClean="0"/>
              <a:t>1870 – </a:t>
            </a:r>
            <a:r>
              <a:rPr lang="en-US" sz="2400" b="1" u="sng" dirty="0" smtClean="0">
                <a:solidFill>
                  <a:srgbClr val="FFFF00"/>
                </a:solidFill>
              </a:rPr>
              <a:t>__</a:t>
            </a:r>
            <a:r>
              <a:rPr lang="en-US" sz="2400" b="1" baseline="30000" dirty="0" err="1" smtClean="0"/>
              <a:t>th</a:t>
            </a:r>
            <a:r>
              <a:rPr lang="en-US" sz="2400" b="1" dirty="0" smtClean="0"/>
              <a:t>, </a:t>
            </a:r>
            <a:r>
              <a:rPr lang="en-US" sz="2400" b="1" u="sng" dirty="0" smtClean="0">
                <a:solidFill>
                  <a:srgbClr val="FFFF00"/>
                </a:solidFill>
              </a:rPr>
              <a:t>__</a:t>
            </a:r>
            <a:r>
              <a:rPr lang="en-US" sz="2400" b="1" baseline="30000" dirty="0" err="1" smtClean="0"/>
              <a:t>th</a:t>
            </a:r>
            <a:r>
              <a:rPr lang="en-US" sz="2400" b="1" dirty="0" smtClean="0"/>
              <a:t>, and </a:t>
            </a:r>
            <a:r>
              <a:rPr lang="en-US" sz="2400" b="1" u="sng" dirty="0" smtClean="0">
                <a:solidFill>
                  <a:srgbClr val="FFFF00"/>
                </a:solidFill>
              </a:rPr>
              <a:t>__</a:t>
            </a:r>
            <a:r>
              <a:rPr lang="en-US" sz="2400" b="1" baseline="30000" dirty="0" err="1" smtClean="0"/>
              <a:t>th</a:t>
            </a:r>
            <a:r>
              <a:rPr lang="en-US" sz="2400" b="1" dirty="0" smtClean="0"/>
              <a:t> Amendments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0119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Britannic Bold" pitchFamily="34" charset="0"/>
              </a:rPr>
              <a:t>The Reform Movement </a:t>
            </a:r>
            <a:endParaRPr lang="en-US" sz="60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32500" lnSpcReduction="20000"/>
          </a:bodyPr>
          <a:lstStyle/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8600" dirty="0" smtClean="0">
                <a:latin typeface="Britannic Bold" pitchFamily="34" charset="0"/>
              </a:rPr>
              <a:t>Problem:</a:t>
            </a:r>
          </a:p>
          <a:p>
            <a:r>
              <a:rPr lang="en-US" sz="8600" dirty="0" smtClean="0">
                <a:solidFill>
                  <a:srgbClr val="FFFF00"/>
                </a:solidFill>
                <a:latin typeface="Britannic Bold" pitchFamily="34" charset="0"/>
              </a:rPr>
              <a:t>Equal Rights for all people</a:t>
            </a:r>
          </a:p>
          <a:p>
            <a:r>
              <a:rPr lang="en-US" sz="8600" dirty="0" smtClean="0">
                <a:latin typeface="Britannic Bold" pitchFamily="34" charset="0"/>
              </a:rPr>
              <a:t>Reform:</a:t>
            </a:r>
          </a:p>
          <a:p>
            <a:r>
              <a:rPr lang="en-US" sz="8600" dirty="0" smtClean="0">
                <a:latin typeface="Britannic Bold" pitchFamily="34" charset="0"/>
              </a:rPr>
              <a:t>19</a:t>
            </a:r>
            <a:r>
              <a:rPr lang="en-US" sz="8600" baseline="30000" dirty="0" smtClean="0">
                <a:latin typeface="Britannic Bold" pitchFamily="34" charset="0"/>
              </a:rPr>
              <a:t>th</a:t>
            </a:r>
            <a:r>
              <a:rPr lang="en-US" sz="8600" dirty="0" smtClean="0">
                <a:latin typeface="Britannic Bold" pitchFamily="34" charset="0"/>
              </a:rPr>
              <a:t> Century Rights</a:t>
            </a:r>
          </a:p>
          <a:p>
            <a:r>
              <a:rPr lang="en-US" sz="8600" dirty="0" smtClean="0">
                <a:latin typeface="Britannic Bold" pitchFamily="34" charset="0"/>
              </a:rPr>
              <a:t>Chronology</a:t>
            </a: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 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429000" y="1676400"/>
            <a:ext cx="5486400" cy="43307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2400" b="1" dirty="0" smtClean="0"/>
              <a:t>1807 - </a:t>
            </a:r>
            <a:r>
              <a:rPr lang="en-US" sz="2400" b="1" u="sng" dirty="0" smtClean="0">
                <a:solidFill>
                  <a:srgbClr val="FFFF00"/>
                </a:solidFill>
              </a:rPr>
              <a:t>Slave Importation </a:t>
            </a:r>
            <a:r>
              <a:rPr lang="en-US" sz="2400" b="1" dirty="0" smtClean="0"/>
              <a:t>Banned</a:t>
            </a:r>
          </a:p>
          <a:p>
            <a:pPr lvl="1">
              <a:buNone/>
            </a:pPr>
            <a:r>
              <a:rPr lang="en-US" sz="2400" b="1" dirty="0" smtClean="0"/>
              <a:t>1840 – </a:t>
            </a:r>
            <a:r>
              <a:rPr lang="en-US" sz="2400" b="1" u="sng" dirty="0" smtClean="0">
                <a:solidFill>
                  <a:srgbClr val="FFFF00"/>
                </a:solidFill>
              </a:rPr>
              <a:t>Fredrick Douglas </a:t>
            </a:r>
            <a:r>
              <a:rPr lang="en-US" sz="2400" b="1" dirty="0" smtClean="0"/>
              <a:t>Speeches</a:t>
            </a:r>
          </a:p>
          <a:p>
            <a:pPr lvl="1">
              <a:buNone/>
            </a:pPr>
            <a:r>
              <a:rPr lang="en-US" sz="2400" b="1" dirty="0" smtClean="0"/>
              <a:t>1848 – </a:t>
            </a:r>
            <a:r>
              <a:rPr lang="en-US" sz="2400" b="1" u="sng" dirty="0" smtClean="0">
                <a:solidFill>
                  <a:srgbClr val="FFFF00"/>
                </a:solidFill>
              </a:rPr>
              <a:t>Seneca Falls  </a:t>
            </a:r>
            <a:r>
              <a:rPr lang="en-US" sz="2400" b="1" dirty="0" smtClean="0"/>
              <a:t>Convention</a:t>
            </a:r>
          </a:p>
          <a:p>
            <a:pPr lvl="1">
              <a:buNone/>
            </a:pPr>
            <a:r>
              <a:rPr lang="en-US" sz="2400" b="1" dirty="0" smtClean="0"/>
              <a:t>1850’s – </a:t>
            </a:r>
            <a:r>
              <a:rPr lang="en-US" sz="2400" b="1" u="sng" dirty="0" smtClean="0">
                <a:solidFill>
                  <a:srgbClr val="FFFF00"/>
                </a:solidFill>
              </a:rPr>
              <a:t>Underground</a:t>
            </a:r>
            <a:r>
              <a:rPr lang="en-US" sz="2400" b="1" dirty="0" smtClean="0"/>
              <a:t> Railroad</a:t>
            </a:r>
          </a:p>
          <a:p>
            <a:pPr lvl="1">
              <a:buNone/>
            </a:pPr>
            <a:r>
              <a:rPr lang="en-US" sz="2400" b="1" dirty="0" smtClean="0"/>
              <a:t>1860 – </a:t>
            </a:r>
            <a:r>
              <a:rPr lang="en-US" sz="2400" b="1" dirty="0" smtClean="0">
                <a:solidFill>
                  <a:srgbClr val="FFFF00"/>
                </a:solidFill>
              </a:rPr>
              <a:t>Lincoln</a:t>
            </a:r>
            <a:r>
              <a:rPr lang="en-US" sz="2400" b="1" dirty="0" smtClean="0"/>
              <a:t> elected President</a:t>
            </a:r>
          </a:p>
          <a:p>
            <a:pPr lvl="1">
              <a:buNone/>
            </a:pPr>
            <a:r>
              <a:rPr lang="en-US" sz="2400" b="1" dirty="0" smtClean="0"/>
              <a:t>1870 – </a:t>
            </a:r>
            <a:r>
              <a:rPr lang="en-US" sz="2400" b="1" u="sng" dirty="0" smtClean="0">
                <a:solidFill>
                  <a:srgbClr val="FFFF00"/>
                </a:solidFill>
              </a:rPr>
              <a:t>13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, </a:t>
            </a:r>
            <a:r>
              <a:rPr lang="en-US" sz="2400" b="1" u="sng" dirty="0" smtClean="0">
                <a:solidFill>
                  <a:srgbClr val="FFFF00"/>
                </a:solidFill>
              </a:rPr>
              <a:t>14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, and </a:t>
            </a:r>
            <a:r>
              <a:rPr lang="en-US" sz="2400" b="1" u="sng" dirty="0" smtClean="0">
                <a:solidFill>
                  <a:srgbClr val="FFFF00"/>
                </a:solidFill>
              </a:rPr>
              <a:t>15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Amendments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Britannic Bold" pitchFamily="34" charset="0"/>
              </a:rPr>
              <a:t>The Reform Movement </a:t>
            </a:r>
            <a:endParaRPr lang="en-US" sz="60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47500" lnSpcReduction="20000"/>
          </a:bodyPr>
          <a:lstStyle/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51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5900" dirty="0" smtClean="0">
                <a:latin typeface="Britannic Bold" pitchFamily="34" charset="0"/>
              </a:rPr>
              <a:t>Problem:</a:t>
            </a:r>
          </a:p>
          <a:p>
            <a:r>
              <a:rPr lang="en-US" sz="5900" dirty="0" smtClean="0">
                <a:solidFill>
                  <a:srgbClr val="FFFF00"/>
                </a:solidFill>
                <a:latin typeface="Britannic Bold" pitchFamily="34" charset="0"/>
              </a:rPr>
              <a:t>No schools for the poor</a:t>
            </a:r>
            <a:r>
              <a:rPr lang="en-US" sz="5900" dirty="0" smtClean="0">
                <a:latin typeface="Britannic Bold" pitchFamily="34" charset="0"/>
              </a:rPr>
              <a:t>.</a:t>
            </a:r>
          </a:p>
          <a:p>
            <a:r>
              <a:rPr lang="en-US" sz="5900" dirty="0" smtClean="0">
                <a:latin typeface="Britannic Bold" pitchFamily="34" charset="0"/>
              </a:rPr>
              <a:t>Reform:</a:t>
            </a:r>
          </a:p>
          <a:p>
            <a:r>
              <a:rPr lang="en-US" sz="5900" u="sng" dirty="0" smtClean="0">
                <a:solidFill>
                  <a:srgbClr val="FFFF00"/>
                </a:solidFill>
                <a:latin typeface="Britannic Bold" pitchFamily="34" charset="0"/>
              </a:rPr>
              <a:t>Public</a:t>
            </a:r>
            <a:r>
              <a:rPr lang="en-US" sz="5900" dirty="0" smtClean="0">
                <a:latin typeface="Britannic Bold" pitchFamily="34" charset="0"/>
              </a:rPr>
              <a:t> Education</a:t>
            </a:r>
          </a:p>
          <a:p>
            <a:endParaRPr lang="en-US" sz="96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 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public school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730752" y="1950212"/>
            <a:ext cx="4882896" cy="3541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Britannic Bold" pitchFamily="34" charset="0"/>
              </a:rPr>
              <a:t>The Reform Movement </a:t>
            </a:r>
            <a:endParaRPr lang="en-US" sz="60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25000" lnSpcReduction="20000"/>
          </a:bodyPr>
          <a:lstStyle/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96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9600" dirty="0" smtClean="0">
                <a:latin typeface="Britannic Bold" pitchFamily="34" charset="0"/>
              </a:rPr>
              <a:t>Problem:</a:t>
            </a:r>
          </a:p>
          <a:p>
            <a:r>
              <a:rPr lang="en-US" sz="9600" dirty="0" smtClean="0">
                <a:solidFill>
                  <a:srgbClr val="FFFF00"/>
                </a:solidFill>
                <a:latin typeface="Britannic Bold" pitchFamily="34" charset="0"/>
              </a:rPr>
              <a:t>No school for the poor</a:t>
            </a:r>
            <a:r>
              <a:rPr lang="en-US" sz="9600" dirty="0" smtClean="0">
                <a:latin typeface="Britannic Bold" pitchFamily="34" charset="0"/>
              </a:rPr>
              <a:t>.</a:t>
            </a:r>
          </a:p>
          <a:p>
            <a:r>
              <a:rPr lang="en-US" sz="9600" dirty="0" smtClean="0">
                <a:latin typeface="Britannic Bold" pitchFamily="34" charset="0"/>
              </a:rPr>
              <a:t>Reformer:</a:t>
            </a:r>
          </a:p>
          <a:p>
            <a:r>
              <a:rPr lang="en-US" sz="9600" dirty="0" smtClean="0">
                <a:latin typeface="Britannic Bold" pitchFamily="34" charset="0"/>
              </a:rPr>
              <a:t>Public Education</a:t>
            </a:r>
          </a:p>
          <a:p>
            <a:r>
              <a:rPr lang="en-US" sz="9600" u="sng" dirty="0" smtClean="0">
                <a:solidFill>
                  <a:srgbClr val="FFFF00"/>
                </a:solidFill>
                <a:latin typeface="Britannic Bold" pitchFamily="34" charset="0"/>
              </a:rPr>
              <a:t>Horace Mann </a:t>
            </a:r>
            <a:r>
              <a:rPr lang="en-US" sz="9600" dirty="0" smtClean="0">
                <a:latin typeface="Britannic Bold" pitchFamily="34" charset="0"/>
              </a:rPr>
              <a:t>– Father of Public Schools.</a:t>
            </a: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 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Horace-Mann-9397522-1-40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57675" y="1806575"/>
            <a:ext cx="3829050" cy="3829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Britannic Bold" pitchFamily="34" charset="0"/>
              </a:rPr>
              <a:t>The Reform Movement </a:t>
            </a:r>
            <a:endParaRPr lang="en-US" sz="60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25000" lnSpcReduction="20000"/>
          </a:bodyPr>
          <a:lstStyle/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51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11200" dirty="0" smtClean="0">
                <a:latin typeface="Britannic Bold" pitchFamily="34" charset="0"/>
              </a:rPr>
              <a:t>Problem:</a:t>
            </a:r>
          </a:p>
          <a:p>
            <a:r>
              <a:rPr lang="en-US" sz="11200" dirty="0" smtClean="0">
                <a:solidFill>
                  <a:srgbClr val="FFFF00"/>
                </a:solidFill>
                <a:latin typeface="Britannic Bold" pitchFamily="34" charset="0"/>
              </a:rPr>
              <a:t>Prisoners were mistreated</a:t>
            </a:r>
            <a:r>
              <a:rPr lang="en-US" sz="11200" dirty="0" smtClean="0">
                <a:latin typeface="Britannic Bold" pitchFamily="34" charset="0"/>
              </a:rPr>
              <a:t>.</a:t>
            </a:r>
          </a:p>
          <a:p>
            <a:r>
              <a:rPr lang="en-US" sz="11200" dirty="0" smtClean="0">
                <a:latin typeface="Britannic Bold" pitchFamily="34" charset="0"/>
              </a:rPr>
              <a:t>Reform:</a:t>
            </a:r>
          </a:p>
          <a:p>
            <a:r>
              <a:rPr lang="en-US" sz="11200" dirty="0" smtClean="0">
                <a:latin typeface="Britannic Bold" pitchFamily="34" charset="0"/>
              </a:rPr>
              <a:t>Prison Reform - </a:t>
            </a:r>
            <a:r>
              <a:rPr lang="en-US" sz="11200" u="sng" dirty="0" smtClean="0">
                <a:solidFill>
                  <a:srgbClr val="FFFF00"/>
                </a:solidFill>
                <a:latin typeface="Britannic Bold" pitchFamily="34" charset="0"/>
              </a:rPr>
              <a:t>Humane</a:t>
            </a:r>
            <a:r>
              <a:rPr lang="en-US" sz="11200" dirty="0" smtClean="0">
                <a:latin typeface="Britannic Bold" pitchFamily="34" charset="0"/>
              </a:rPr>
              <a:t> treatment and rehabilitation. </a:t>
            </a:r>
          </a:p>
          <a:p>
            <a:endParaRPr lang="en-US" sz="96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 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9" name="Content Placeholder 8" descr="people-behind-chain-link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429000" y="1667357"/>
            <a:ext cx="5486400" cy="41074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Britannic Bold" pitchFamily="34" charset="0"/>
              </a:rPr>
              <a:t>The Reform Movement </a:t>
            </a:r>
            <a:endParaRPr lang="en-US" sz="60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3200" dirty="0" smtClean="0">
                <a:latin typeface="Britannic Bold" pitchFamily="34" charset="0"/>
              </a:rPr>
              <a:t>A 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reformer</a:t>
            </a:r>
            <a:r>
              <a:rPr lang="en-US" sz="3200" dirty="0" smtClean="0">
                <a:latin typeface="Britannic Bold" pitchFamily="34" charset="0"/>
              </a:rPr>
              <a:t> is someone who sees something that they believe is 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wrong</a:t>
            </a:r>
            <a:r>
              <a:rPr lang="en-US" sz="3200" dirty="0" smtClean="0">
                <a:latin typeface="Britannic Bold" pitchFamily="34" charset="0"/>
              </a:rPr>
              <a:t> and try to make it 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right</a:t>
            </a:r>
            <a:r>
              <a:rPr lang="en-US" sz="3200" dirty="0" smtClean="0">
                <a:latin typeface="Britannic Bold" pitchFamily="34" charset="0"/>
              </a:rPr>
              <a:t>.</a:t>
            </a: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 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martin-luther-king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57600" y="1828800"/>
            <a:ext cx="4648200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NaPBcUUqbew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1397000"/>
            <a:ext cx="76962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6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Britannic Bold" pitchFamily="34" charset="0"/>
              </a:rPr>
              <a:t>The Reform Movement </a:t>
            </a:r>
            <a:endParaRPr lang="en-US" sz="60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25000" lnSpcReduction="20000"/>
          </a:bodyPr>
          <a:lstStyle/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96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9600" dirty="0" smtClean="0">
                <a:latin typeface="Britannic Bold" pitchFamily="34" charset="0"/>
              </a:rPr>
              <a:t>Problem:</a:t>
            </a:r>
          </a:p>
          <a:p>
            <a:r>
              <a:rPr lang="en-US" sz="9600" dirty="0" smtClean="0">
                <a:solidFill>
                  <a:srgbClr val="FFFF00"/>
                </a:solidFill>
                <a:latin typeface="Britannic Bold" pitchFamily="34" charset="0"/>
                <a:hlinkClick r:id="rId3"/>
              </a:rPr>
              <a:t>Prisoners were mistreated</a:t>
            </a:r>
            <a:r>
              <a:rPr lang="en-US" sz="9600" dirty="0" smtClean="0">
                <a:latin typeface="Britannic Bold" pitchFamily="34" charset="0"/>
              </a:rPr>
              <a:t>.</a:t>
            </a:r>
          </a:p>
          <a:p>
            <a:r>
              <a:rPr lang="en-US" sz="9600" dirty="0" smtClean="0">
                <a:latin typeface="Britannic Bold" pitchFamily="34" charset="0"/>
              </a:rPr>
              <a:t>Reformer:</a:t>
            </a:r>
          </a:p>
          <a:p>
            <a:r>
              <a:rPr lang="en-US" sz="9600" u="sng" dirty="0" smtClean="0">
                <a:solidFill>
                  <a:srgbClr val="FFFF00"/>
                </a:solidFill>
                <a:latin typeface="Britannic Bold" pitchFamily="34" charset="0"/>
              </a:rPr>
              <a:t>Dorothea Dix </a:t>
            </a:r>
            <a:r>
              <a:rPr lang="en-US" sz="9600" dirty="0" smtClean="0">
                <a:latin typeface="Britannic Bold" pitchFamily="34" charset="0"/>
              </a:rPr>
              <a:t>– led the way for humane treatment and rehabilitation.</a:t>
            </a: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 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Dorothea-Dix.pn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191000" y="1905000"/>
            <a:ext cx="3048000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Britannic Bold" pitchFamily="34" charset="0"/>
              </a:rPr>
              <a:t>The Reform Movement </a:t>
            </a:r>
            <a:endParaRPr lang="en-US" sz="60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25000" lnSpcReduction="20000"/>
          </a:bodyPr>
          <a:lstStyle/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51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11200" dirty="0" smtClean="0">
                <a:latin typeface="Britannic Bold" pitchFamily="34" charset="0"/>
              </a:rPr>
              <a:t>Problem:</a:t>
            </a:r>
          </a:p>
          <a:p>
            <a:r>
              <a:rPr lang="en-US" sz="11200" dirty="0" smtClean="0">
                <a:solidFill>
                  <a:srgbClr val="FFFF00"/>
                </a:solidFill>
                <a:latin typeface="Britannic Bold" pitchFamily="34" charset="0"/>
              </a:rPr>
              <a:t>Alcoholism was destroying families</a:t>
            </a:r>
            <a:r>
              <a:rPr lang="en-US" sz="11200" dirty="0" smtClean="0">
                <a:latin typeface="Britannic Bold" pitchFamily="34" charset="0"/>
              </a:rPr>
              <a:t>.</a:t>
            </a:r>
          </a:p>
          <a:p>
            <a:r>
              <a:rPr lang="en-US" sz="11200" dirty="0" smtClean="0">
                <a:latin typeface="Britannic Bold" pitchFamily="34" charset="0"/>
              </a:rPr>
              <a:t>Reform:</a:t>
            </a:r>
          </a:p>
          <a:p>
            <a:r>
              <a:rPr lang="en-US" sz="11200" u="sng" dirty="0" smtClean="0">
                <a:solidFill>
                  <a:srgbClr val="FFFF00"/>
                </a:solidFill>
                <a:latin typeface="Britannic Bold" pitchFamily="34" charset="0"/>
              </a:rPr>
              <a:t>Temperance</a:t>
            </a:r>
            <a:r>
              <a:rPr lang="en-US" sz="11200" dirty="0" smtClean="0">
                <a:latin typeface="Britannic Bold" pitchFamily="34" charset="0"/>
              </a:rPr>
              <a:t>- A desire to limit the sale of alcohol. </a:t>
            </a:r>
          </a:p>
          <a:p>
            <a:endParaRPr lang="en-US" sz="96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 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temperance wome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86200" y="1435100"/>
            <a:ext cx="4572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Britannic Bold" pitchFamily="34" charset="0"/>
              </a:rPr>
              <a:t>The Reform Movement </a:t>
            </a:r>
            <a:endParaRPr lang="en-US" sz="60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25000" lnSpcReduction="20000"/>
          </a:bodyPr>
          <a:lstStyle/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51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11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11200" dirty="0" smtClean="0">
                <a:latin typeface="Britannic Bold" pitchFamily="34" charset="0"/>
              </a:rPr>
              <a:t>For Reform: </a:t>
            </a:r>
          </a:p>
          <a:p>
            <a:r>
              <a:rPr lang="en-US" sz="11200" dirty="0" smtClean="0">
                <a:latin typeface="Britannic Bold" pitchFamily="34" charset="0"/>
              </a:rPr>
              <a:t>Alcohol + Men = slums, crime,  and </a:t>
            </a:r>
            <a:r>
              <a:rPr lang="en-US" sz="11200" u="sng" dirty="0" smtClean="0">
                <a:solidFill>
                  <a:srgbClr val="FFFF00"/>
                </a:solidFill>
                <a:latin typeface="Britannic Bold" pitchFamily="34" charset="0"/>
              </a:rPr>
              <a:t>violence</a:t>
            </a:r>
            <a:r>
              <a:rPr lang="en-US" sz="11200" dirty="0" smtClean="0">
                <a:latin typeface="Britannic Bold" pitchFamily="34" charset="0"/>
              </a:rPr>
              <a:t> </a:t>
            </a:r>
          </a:p>
          <a:p>
            <a:endParaRPr lang="en-US" sz="96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 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temperance wome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86200" y="1435100"/>
            <a:ext cx="4572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Britannic Bold" pitchFamily="34" charset="0"/>
              </a:rPr>
              <a:t>The Reform Movement </a:t>
            </a:r>
            <a:endParaRPr lang="en-US" sz="60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25000" lnSpcReduction="20000"/>
          </a:bodyPr>
          <a:lstStyle/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51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11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11200" dirty="0" smtClean="0">
                <a:latin typeface="Britannic Bold" pitchFamily="34" charset="0"/>
              </a:rPr>
              <a:t>Against Reform: </a:t>
            </a:r>
          </a:p>
          <a:p>
            <a:r>
              <a:rPr lang="en-US" sz="11200" dirty="0" smtClean="0">
                <a:latin typeface="Britannic Bold" pitchFamily="34" charset="0"/>
              </a:rPr>
              <a:t>Alcohol + prohibition = job loss and </a:t>
            </a:r>
            <a:r>
              <a:rPr lang="en-US" sz="11200" u="sng" dirty="0" smtClean="0">
                <a:solidFill>
                  <a:srgbClr val="FFFF00"/>
                </a:solidFill>
                <a:latin typeface="Britannic Bold" pitchFamily="34" charset="0"/>
              </a:rPr>
              <a:t>crime</a:t>
            </a:r>
            <a:r>
              <a:rPr lang="en-US" sz="11200" dirty="0" smtClean="0">
                <a:latin typeface="Britannic Bold" pitchFamily="34" charset="0"/>
              </a:rPr>
              <a:t>. </a:t>
            </a:r>
          </a:p>
          <a:p>
            <a:endParaRPr lang="en-US" sz="96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 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drinking in saloon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76600" y="1752600"/>
            <a:ext cx="5638800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Britannic Bold" pitchFamily="34" charset="0"/>
              </a:rPr>
              <a:t>The Reform Movement </a:t>
            </a:r>
            <a:endParaRPr lang="en-US" sz="60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25000" lnSpcReduction="20000"/>
          </a:bodyPr>
          <a:lstStyle/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51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11200" dirty="0" smtClean="0">
                <a:latin typeface="Britannic Bold" pitchFamily="34" charset="0"/>
              </a:rPr>
              <a:t>Problem:</a:t>
            </a:r>
          </a:p>
          <a:p>
            <a:r>
              <a:rPr lang="en-US" sz="11200" dirty="0" smtClean="0">
                <a:solidFill>
                  <a:srgbClr val="FFFF00"/>
                </a:solidFill>
                <a:latin typeface="Britannic Bold" pitchFamily="34" charset="0"/>
              </a:rPr>
              <a:t>Mentally ill people were discarded by society</a:t>
            </a:r>
            <a:r>
              <a:rPr lang="en-US" sz="11200" dirty="0" smtClean="0">
                <a:latin typeface="Britannic Bold" pitchFamily="34" charset="0"/>
              </a:rPr>
              <a:t>.</a:t>
            </a:r>
          </a:p>
          <a:p>
            <a:r>
              <a:rPr lang="en-US" sz="11200" dirty="0" smtClean="0">
                <a:latin typeface="Britannic Bold" pitchFamily="34" charset="0"/>
              </a:rPr>
              <a:t>Reform:</a:t>
            </a:r>
          </a:p>
          <a:p>
            <a:r>
              <a:rPr lang="en-US" sz="11200" dirty="0" smtClean="0">
                <a:latin typeface="Britannic Bold" pitchFamily="34" charset="0"/>
              </a:rPr>
              <a:t>Mental </a:t>
            </a:r>
            <a:r>
              <a:rPr lang="en-US" sz="11200" u="sng" dirty="0" smtClean="0">
                <a:solidFill>
                  <a:srgbClr val="FFFF00"/>
                </a:solidFill>
                <a:latin typeface="Britannic Bold" pitchFamily="34" charset="0"/>
              </a:rPr>
              <a:t>Hospitals</a:t>
            </a:r>
            <a:r>
              <a:rPr lang="en-US" sz="11200" dirty="0" smtClean="0">
                <a:latin typeface="Britannic Bold" pitchFamily="34" charset="0"/>
              </a:rPr>
              <a:t>- Give them care. </a:t>
            </a:r>
          </a:p>
          <a:p>
            <a:endParaRPr lang="en-US" sz="96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 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mentally ill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029075" y="2087562"/>
            <a:ext cx="4286250" cy="3267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Britannic Bold" pitchFamily="34" charset="0"/>
              </a:rPr>
              <a:t>The Reform Movement </a:t>
            </a:r>
            <a:endParaRPr lang="en-US" sz="60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25000" lnSpcReduction="20000"/>
          </a:bodyPr>
          <a:lstStyle/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51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11200" dirty="0" smtClean="0">
                <a:latin typeface="Britannic Bold" pitchFamily="34" charset="0"/>
              </a:rPr>
              <a:t>Problem:</a:t>
            </a:r>
          </a:p>
          <a:p>
            <a:r>
              <a:rPr lang="en-US" sz="11200" dirty="0" smtClean="0">
                <a:solidFill>
                  <a:srgbClr val="FFFF00"/>
                </a:solidFill>
                <a:latin typeface="Britannic Bold" pitchFamily="34" charset="0"/>
              </a:rPr>
              <a:t>Mentally ill people were discarded by society</a:t>
            </a:r>
            <a:r>
              <a:rPr lang="en-US" sz="11200" dirty="0" smtClean="0">
                <a:latin typeface="Britannic Bold" pitchFamily="34" charset="0"/>
              </a:rPr>
              <a:t>.</a:t>
            </a:r>
          </a:p>
          <a:p>
            <a:r>
              <a:rPr lang="en-US" sz="11200" dirty="0" smtClean="0">
                <a:latin typeface="Britannic Bold" pitchFamily="34" charset="0"/>
              </a:rPr>
              <a:t>Reformer:</a:t>
            </a:r>
          </a:p>
          <a:p>
            <a:r>
              <a:rPr lang="en-US" sz="11200" u="sng" dirty="0" smtClean="0">
                <a:solidFill>
                  <a:srgbClr val="FFFF00"/>
                </a:solidFill>
                <a:latin typeface="Britannic Bold" pitchFamily="34" charset="0"/>
              </a:rPr>
              <a:t>Dorothea Dix</a:t>
            </a:r>
            <a:r>
              <a:rPr lang="en-US" sz="11200" dirty="0" smtClean="0">
                <a:latin typeface="Britannic Bold" pitchFamily="34" charset="0"/>
              </a:rPr>
              <a:t>- Led the way for new mental hospitals. </a:t>
            </a:r>
          </a:p>
          <a:p>
            <a:endParaRPr lang="en-US" sz="96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 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Dorothea-Dix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62400" y="1828800"/>
            <a:ext cx="3276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Britannic Bold" pitchFamily="34" charset="0"/>
              </a:rPr>
              <a:t>The Reform Movement </a:t>
            </a:r>
            <a:endParaRPr lang="en-US" sz="60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25000" lnSpcReduction="20000"/>
          </a:bodyPr>
          <a:lstStyle/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51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11200" dirty="0" smtClean="0">
                <a:latin typeface="Britannic Bold" pitchFamily="34" charset="0"/>
              </a:rPr>
              <a:t>Problem:</a:t>
            </a:r>
          </a:p>
          <a:p>
            <a:r>
              <a:rPr lang="en-US" sz="11200" dirty="0" smtClean="0">
                <a:solidFill>
                  <a:srgbClr val="FFFF00"/>
                </a:solidFill>
                <a:latin typeface="Britannic Bold" pitchFamily="34" charset="0"/>
              </a:rPr>
              <a:t>Persecution of Religion</a:t>
            </a:r>
            <a:r>
              <a:rPr lang="en-US" sz="11200" dirty="0" smtClean="0">
                <a:latin typeface="Britannic Bold" pitchFamily="34" charset="0"/>
              </a:rPr>
              <a:t>.</a:t>
            </a:r>
          </a:p>
          <a:p>
            <a:r>
              <a:rPr lang="en-US" sz="11200" dirty="0" smtClean="0">
                <a:latin typeface="Britannic Bold" pitchFamily="34" charset="0"/>
              </a:rPr>
              <a:t>Reform:</a:t>
            </a:r>
          </a:p>
          <a:p>
            <a:r>
              <a:rPr lang="en-US" sz="11200" u="sng" dirty="0" smtClean="0">
                <a:solidFill>
                  <a:srgbClr val="FFFF00"/>
                </a:solidFill>
                <a:latin typeface="Britannic Bold" pitchFamily="34" charset="0"/>
              </a:rPr>
              <a:t>Move west </a:t>
            </a:r>
            <a:r>
              <a:rPr lang="en-US" sz="11200" dirty="0" smtClean="0">
                <a:latin typeface="Britannic Bold" pitchFamily="34" charset="0"/>
              </a:rPr>
              <a:t>to a safe location. </a:t>
            </a:r>
          </a:p>
          <a:p>
            <a:endParaRPr lang="en-US" sz="96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 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persecution of mormon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16350" y="2197100"/>
            <a:ext cx="4711700" cy="304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Britannic Bold" pitchFamily="34" charset="0"/>
              </a:rPr>
              <a:t>The Reform Movement </a:t>
            </a:r>
            <a:endParaRPr lang="en-US" sz="60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25000" lnSpcReduction="20000"/>
          </a:bodyPr>
          <a:lstStyle/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96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9600" dirty="0" smtClean="0">
                <a:latin typeface="Britannic Bold" pitchFamily="34" charset="0"/>
              </a:rPr>
              <a:t>Problem:</a:t>
            </a:r>
          </a:p>
          <a:p>
            <a:r>
              <a:rPr lang="en-US" sz="9600" dirty="0" smtClean="0">
                <a:solidFill>
                  <a:srgbClr val="FFFF00"/>
                </a:solidFill>
                <a:latin typeface="Britannic Bold" pitchFamily="34" charset="0"/>
              </a:rPr>
              <a:t>Persecution of Mormon Church</a:t>
            </a:r>
            <a:r>
              <a:rPr lang="en-US" sz="9600" dirty="0" smtClean="0">
                <a:latin typeface="Britannic Bold" pitchFamily="34" charset="0"/>
              </a:rPr>
              <a:t>.</a:t>
            </a:r>
          </a:p>
          <a:p>
            <a:r>
              <a:rPr lang="en-US" sz="9600" dirty="0" smtClean="0">
                <a:latin typeface="Britannic Bold" pitchFamily="34" charset="0"/>
              </a:rPr>
              <a:t>Reformers:</a:t>
            </a:r>
          </a:p>
          <a:p>
            <a:r>
              <a:rPr lang="en-US" sz="9600" dirty="0" smtClean="0">
                <a:latin typeface="Britannic Bold" pitchFamily="34" charset="0"/>
              </a:rPr>
              <a:t>Joseph Smith and </a:t>
            </a:r>
            <a:r>
              <a:rPr lang="en-US" sz="9600" u="sng" dirty="0" smtClean="0">
                <a:solidFill>
                  <a:srgbClr val="FFFF00"/>
                </a:solidFill>
                <a:latin typeface="Britannic Bold" pitchFamily="34" charset="0"/>
              </a:rPr>
              <a:t>Brigham Young </a:t>
            </a:r>
            <a:r>
              <a:rPr lang="en-US" sz="9600" dirty="0" smtClean="0">
                <a:latin typeface="Britannic Bold" pitchFamily="34" charset="0"/>
              </a:rPr>
              <a:t>– led the church members to Utah.</a:t>
            </a: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 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twelve-and-the-seventy-part-3-Joseph-Brigham-48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86200" y="2187575"/>
            <a:ext cx="4572000" cy="3067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Britannic Bold" pitchFamily="34" charset="0"/>
              </a:rPr>
              <a:t>The Reform Movement </a:t>
            </a:r>
            <a:endParaRPr lang="en-US" sz="60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32500" lnSpcReduction="20000"/>
          </a:bodyPr>
          <a:lstStyle/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96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9600" dirty="0" smtClean="0">
                <a:latin typeface="Britannic Bold" pitchFamily="34" charset="0"/>
              </a:rPr>
              <a:t>Problem:</a:t>
            </a:r>
          </a:p>
          <a:p>
            <a:r>
              <a:rPr lang="en-US" sz="9600" dirty="0" smtClean="0">
                <a:solidFill>
                  <a:srgbClr val="FFFF00"/>
                </a:solidFill>
                <a:latin typeface="Britannic Bold" pitchFamily="34" charset="0"/>
              </a:rPr>
              <a:t>Rejection of lower class religion</a:t>
            </a:r>
            <a:r>
              <a:rPr lang="en-US" sz="9600" dirty="0" smtClean="0">
                <a:latin typeface="Britannic Bold" pitchFamily="34" charset="0"/>
              </a:rPr>
              <a:t>.</a:t>
            </a:r>
          </a:p>
          <a:p>
            <a:r>
              <a:rPr lang="en-US" sz="9600" dirty="0" smtClean="0">
                <a:latin typeface="Britannic Bold" pitchFamily="34" charset="0"/>
              </a:rPr>
              <a:t>Reform:</a:t>
            </a:r>
          </a:p>
          <a:p>
            <a:r>
              <a:rPr lang="en-US" sz="9600" u="sng" dirty="0" smtClean="0">
                <a:solidFill>
                  <a:srgbClr val="FFFF00"/>
                </a:solidFill>
                <a:latin typeface="Britannic Bold" pitchFamily="34" charset="0"/>
              </a:rPr>
              <a:t>Cane Ridge </a:t>
            </a:r>
            <a:r>
              <a:rPr lang="en-US" sz="9600" dirty="0" smtClean="0">
                <a:latin typeface="Britannic Bold" pitchFamily="34" charset="0"/>
              </a:rPr>
              <a:t>Revival.</a:t>
            </a: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 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Cane Ridge Revival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05200" y="1828800"/>
            <a:ext cx="51816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3vDWWy4CMhE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56496" y="1168400"/>
            <a:ext cx="7288207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3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Britannic Bold" pitchFamily="34" charset="0"/>
              </a:rPr>
              <a:t>The Reform Movement </a:t>
            </a:r>
            <a:endParaRPr lang="en-US" sz="60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25000" lnSpcReduction="20000"/>
          </a:bodyPr>
          <a:lstStyle/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96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9600" dirty="0" smtClean="0">
                <a:latin typeface="Britannic Bold" pitchFamily="34" charset="0"/>
              </a:rPr>
              <a:t>Problem: </a:t>
            </a:r>
            <a:r>
              <a:rPr lang="en-US" sz="9600" dirty="0" smtClean="0">
                <a:solidFill>
                  <a:srgbClr val="FFFF00"/>
                </a:solidFill>
                <a:latin typeface="Britannic Bold" pitchFamily="34" charset="0"/>
              </a:rPr>
              <a:t>The belief that religion alone limited human achievement</a:t>
            </a:r>
            <a:r>
              <a:rPr lang="en-US" sz="9600" dirty="0" smtClean="0">
                <a:latin typeface="Britannic Bold" pitchFamily="34" charset="0"/>
              </a:rPr>
              <a:t>.</a:t>
            </a:r>
          </a:p>
          <a:p>
            <a:r>
              <a:rPr lang="en-US" sz="9600" dirty="0" smtClean="0">
                <a:latin typeface="Britannic Bold" pitchFamily="34" charset="0"/>
              </a:rPr>
              <a:t>Reform: </a:t>
            </a:r>
          </a:p>
          <a:p>
            <a:r>
              <a:rPr lang="en-US" sz="8000" u="sng" dirty="0" smtClean="0">
                <a:latin typeface="Britannic Bold" pitchFamily="34" charset="0"/>
              </a:rPr>
              <a:t>Transcendentalism </a:t>
            </a:r>
            <a:r>
              <a:rPr lang="en-US" sz="9600" dirty="0" smtClean="0">
                <a:latin typeface="Britannic Bold" pitchFamily="34" charset="0"/>
              </a:rPr>
              <a:t>Human beings can achieve by learning things </a:t>
            </a:r>
            <a:r>
              <a:rPr lang="en-US" sz="9600" u="sng" dirty="0" smtClean="0">
                <a:solidFill>
                  <a:srgbClr val="FFFF00"/>
                </a:solidFill>
                <a:latin typeface="Britannic Bold" pitchFamily="34" charset="0"/>
              </a:rPr>
              <a:t>on their own</a:t>
            </a:r>
            <a:r>
              <a:rPr lang="en-US" sz="9600" dirty="0" smtClean="0">
                <a:latin typeface="Britannic Bold" pitchFamily="34" charset="0"/>
              </a:rPr>
              <a:t>.</a:t>
            </a: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 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9" name="Content Placeholder 8" descr="transcendentalism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86200" y="1435100"/>
            <a:ext cx="4572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Britannic Bold" pitchFamily="34" charset="0"/>
              </a:rPr>
              <a:t>The Reform Movement </a:t>
            </a:r>
            <a:endParaRPr lang="en-US" sz="60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25000" lnSpcReduction="20000"/>
          </a:bodyPr>
          <a:lstStyle/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96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9600" dirty="0" smtClean="0">
                <a:latin typeface="Britannic Bold" pitchFamily="34" charset="0"/>
              </a:rPr>
              <a:t>Problem:</a:t>
            </a:r>
          </a:p>
          <a:p>
            <a:r>
              <a:rPr lang="en-US" sz="9600" dirty="0" smtClean="0">
                <a:solidFill>
                  <a:srgbClr val="FFFF00"/>
                </a:solidFill>
                <a:latin typeface="Britannic Bold" pitchFamily="34" charset="0"/>
              </a:rPr>
              <a:t>Religion limits man</a:t>
            </a:r>
            <a:r>
              <a:rPr lang="en-US" sz="9600" dirty="0" smtClean="0">
                <a:latin typeface="Britannic Bold" pitchFamily="34" charset="0"/>
              </a:rPr>
              <a:t>.</a:t>
            </a:r>
          </a:p>
          <a:p>
            <a:r>
              <a:rPr lang="en-US" sz="9600" dirty="0" smtClean="0">
                <a:latin typeface="Britannic Bold" pitchFamily="34" charset="0"/>
              </a:rPr>
              <a:t>Reformers: </a:t>
            </a:r>
          </a:p>
          <a:p>
            <a:r>
              <a:rPr lang="en-US" sz="8000" u="sng" dirty="0" smtClean="0">
                <a:latin typeface="Britannic Bold" pitchFamily="34" charset="0"/>
              </a:rPr>
              <a:t>Transcendentalism </a:t>
            </a:r>
            <a:endParaRPr lang="en-US" sz="9600" dirty="0" smtClean="0">
              <a:latin typeface="Britannic Bold" pitchFamily="34" charset="0"/>
            </a:endParaRPr>
          </a:p>
          <a:p>
            <a:r>
              <a:rPr lang="en-US" sz="9600" dirty="0" smtClean="0">
                <a:latin typeface="Britannic Bold" pitchFamily="34" charset="0"/>
              </a:rPr>
              <a:t>Ralph Waldo Emerson – </a:t>
            </a:r>
            <a:r>
              <a:rPr lang="en-US" sz="9600" u="sng" dirty="0" smtClean="0">
                <a:solidFill>
                  <a:srgbClr val="FFFF00"/>
                </a:solidFill>
                <a:latin typeface="Britannic Bold" pitchFamily="34" charset="0"/>
              </a:rPr>
              <a:t>Nature</a:t>
            </a:r>
            <a:r>
              <a:rPr lang="en-US" sz="9600" dirty="0" smtClean="0">
                <a:latin typeface="Britannic Bold" pitchFamily="34" charset="0"/>
              </a:rPr>
              <a:t> opens your potential.</a:t>
            </a:r>
            <a:endParaRPr lang="en-US" sz="3200" dirty="0" smtClean="0">
              <a:latin typeface="Britannic Bold" pitchFamily="34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 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HD_emersonRW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305685" y="1435100"/>
            <a:ext cx="373303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Britannic Bold" pitchFamily="34" charset="0"/>
              </a:rPr>
              <a:t>The Reform Movement </a:t>
            </a:r>
            <a:endParaRPr lang="en-US" sz="60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25000" lnSpcReduction="20000"/>
          </a:bodyPr>
          <a:lstStyle/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96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9600" dirty="0" smtClean="0">
                <a:latin typeface="Britannic Bold" pitchFamily="34" charset="0"/>
              </a:rPr>
              <a:t>Problem:</a:t>
            </a:r>
          </a:p>
          <a:p>
            <a:r>
              <a:rPr lang="en-US" sz="9600" dirty="0" smtClean="0">
                <a:solidFill>
                  <a:srgbClr val="FFFF00"/>
                </a:solidFill>
                <a:latin typeface="Britannic Bold" pitchFamily="34" charset="0"/>
              </a:rPr>
              <a:t>Religion limits man</a:t>
            </a:r>
            <a:r>
              <a:rPr lang="en-US" sz="9600" dirty="0" smtClean="0">
                <a:latin typeface="Britannic Bold" pitchFamily="34" charset="0"/>
              </a:rPr>
              <a:t>.</a:t>
            </a:r>
          </a:p>
          <a:p>
            <a:r>
              <a:rPr lang="en-US" sz="9600" dirty="0" smtClean="0">
                <a:latin typeface="Britannic Bold" pitchFamily="34" charset="0"/>
              </a:rPr>
              <a:t>Reformers: </a:t>
            </a:r>
          </a:p>
          <a:p>
            <a:r>
              <a:rPr lang="en-US" sz="8000" u="sng" dirty="0" smtClean="0">
                <a:latin typeface="Britannic Bold" pitchFamily="34" charset="0"/>
              </a:rPr>
              <a:t>Transcendentalism </a:t>
            </a:r>
            <a:endParaRPr lang="en-US" sz="9600" dirty="0" smtClean="0">
              <a:latin typeface="Britannic Bold" pitchFamily="34" charset="0"/>
            </a:endParaRPr>
          </a:p>
          <a:p>
            <a:r>
              <a:rPr lang="en-US" sz="9600" dirty="0" smtClean="0">
                <a:latin typeface="Britannic Bold" pitchFamily="34" charset="0"/>
              </a:rPr>
              <a:t>Mark Twain – Used </a:t>
            </a:r>
            <a:r>
              <a:rPr lang="en-US" sz="9600" u="sng" dirty="0" smtClean="0">
                <a:solidFill>
                  <a:srgbClr val="FFFF00"/>
                </a:solidFill>
                <a:latin typeface="Britannic Bold" pitchFamily="34" charset="0"/>
              </a:rPr>
              <a:t>uneducated southern </a:t>
            </a:r>
            <a:r>
              <a:rPr lang="en-US" sz="9600" dirty="0" smtClean="0">
                <a:latin typeface="Britannic Bold" pitchFamily="34" charset="0"/>
              </a:rPr>
              <a:t>culture to show men could learn on their own.</a:t>
            </a:r>
            <a:endParaRPr lang="en-US" sz="3200" dirty="0" smtClean="0">
              <a:latin typeface="Britannic Bold" pitchFamily="34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 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mark twai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038600" y="2133600"/>
            <a:ext cx="3562350" cy="304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Britannic Bold" pitchFamily="34" charset="0"/>
              </a:rPr>
              <a:t>The Reform Movement </a:t>
            </a:r>
            <a:endParaRPr lang="en-US" sz="60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25000" lnSpcReduction="20000"/>
          </a:bodyPr>
          <a:lstStyle/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96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9600" dirty="0" smtClean="0">
                <a:latin typeface="Britannic Bold" pitchFamily="34" charset="0"/>
              </a:rPr>
              <a:t>Problem:</a:t>
            </a:r>
          </a:p>
          <a:p>
            <a:r>
              <a:rPr lang="en-US" sz="9600" dirty="0" smtClean="0">
                <a:solidFill>
                  <a:srgbClr val="FFFF00"/>
                </a:solidFill>
                <a:latin typeface="Britannic Bold" pitchFamily="34" charset="0"/>
              </a:rPr>
              <a:t>Religion limits man</a:t>
            </a:r>
            <a:r>
              <a:rPr lang="en-US" sz="9600" dirty="0" smtClean="0">
                <a:latin typeface="Britannic Bold" pitchFamily="34" charset="0"/>
              </a:rPr>
              <a:t>.</a:t>
            </a:r>
          </a:p>
          <a:p>
            <a:r>
              <a:rPr lang="en-US" sz="9600" dirty="0" smtClean="0">
                <a:latin typeface="Britannic Bold" pitchFamily="34" charset="0"/>
              </a:rPr>
              <a:t>Reformers: </a:t>
            </a:r>
          </a:p>
          <a:p>
            <a:r>
              <a:rPr lang="en-US" sz="8000" u="sng" dirty="0" smtClean="0">
                <a:latin typeface="Britannic Bold" pitchFamily="34" charset="0"/>
              </a:rPr>
              <a:t>Transcendentalism </a:t>
            </a:r>
            <a:endParaRPr lang="en-US" sz="9600" dirty="0" smtClean="0">
              <a:latin typeface="Britannic Bold" pitchFamily="34" charset="0"/>
            </a:endParaRPr>
          </a:p>
          <a:p>
            <a:r>
              <a:rPr lang="en-US" sz="9600" dirty="0" smtClean="0">
                <a:latin typeface="Britannic Bold" pitchFamily="34" charset="0"/>
              </a:rPr>
              <a:t>James </a:t>
            </a:r>
            <a:r>
              <a:rPr lang="en-US" sz="9600" u="sng" dirty="0" smtClean="0">
                <a:solidFill>
                  <a:srgbClr val="FFFF00"/>
                </a:solidFill>
                <a:latin typeface="Britannic Bold" pitchFamily="34" charset="0"/>
              </a:rPr>
              <a:t>Audubon</a:t>
            </a:r>
            <a:r>
              <a:rPr lang="en-US" sz="9600" dirty="0" smtClean="0">
                <a:latin typeface="Britannic Bold" pitchFamily="34" charset="0"/>
              </a:rPr>
              <a:t> – Study of </a:t>
            </a:r>
            <a:r>
              <a:rPr lang="en-US" sz="9600" u="sng" dirty="0" smtClean="0">
                <a:solidFill>
                  <a:srgbClr val="FFFF00"/>
                </a:solidFill>
                <a:latin typeface="Britannic Bold" pitchFamily="34" charset="0"/>
              </a:rPr>
              <a:t>birds</a:t>
            </a:r>
            <a:r>
              <a:rPr lang="en-US" sz="9600" dirty="0" smtClean="0">
                <a:latin typeface="Britannic Bold" pitchFamily="34" charset="0"/>
              </a:rPr>
              <a:t> helps you discover who you are.</a:t>
            </a:r>
            <a:endParaRPr lang="en-US" sz="3200" dirty="0" smtClean="0">
              <a:latin typeface="Britannic Bold" pitchFamily="34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 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Audubo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0" y="1981200"/>
            <a:ext cx="44958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Britannic Bold" pitchFamily="34" charset="0"/>
              </a:rPr>
              <a:t>The Reform Movement </a:t>
            </a:r>
            <a:endParaRPr lang="en-US" sz="60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25000" lnSpcReduction="20000"/>
          </a:bodyPr>
          <a:lstStyle/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96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9600" dirty="0" smtClean="0">
                <a:latin typeface="Britannic Bold" pitchFamily="34" charset="0"/>
              </a:rPr>
              <a:t>Problem:</a:t>
            </a:r>
          </a:p>
          <a:p>
            <a:r>
              <a:rPr lang="en-US" sz="9600" dirty="0" smtClean="0">
                <a:solidFill>
                  <a:srgbClr val="FFFF00"/>
                </a:solidFill>
                <a:latin typeface="Britannic Bold" pitchFamily="34" charset="0"/>
              </a:rPr>
              <a:t>Religion limits man.</a:t>
            </a:r>
          </a:p>
          <a:p>
            <a:r>
              <a:rPr lang="en-US" sz="9600" dirty="0" smtClean="0">
                <a:latin typeface="Britannic Bold" pitchFamily="34" charset="0"/>
              </a:rPr>
              <a:t>Reformers: </a:t>
            </a:r>
          </a:p>
          <a:p>
            <a:r>
              <a:rPr lang="en-US" sz="8000" u="sng" dirty="0" smtClean="0">
                <a:latin typeface="Britannic Bold" pitchFamily="34" charset="0"/>
              </a:rPr>
              <a:t>Transcendentalism </a:t>
            </a:r>
            <a:endParaRPr lang="en-US" sz="9600" dirty="0" smtClean="0">
              <a:latin typeface="Britannic Bold" pitchFamily="34" charset="0"/>
            </a:endParaRPr>
          </a:p>
          <a:p>
            <a:r>
              <a:rPr lang="en-US" sz="9600" dirty="0" smtClean="0">
                <a:latin typeface="Britannic Bold" pitchFamily="34" charset="0"/>
              </a:rPr>
              <a:t>The </a:t>
            </a:r>
            <a:r>
              <a:rPr lang="en-US" sz="9600" u="sng" dirty="0" smtClean="0">
                <a:solidFill>
                  <a:srgbClr val="FFFF00"/>
                </a:solidFill>
                <a:latin typeface="Britannic Bold" pitchFamily="34" charset="0"/>
              </a:rPr>
              <a:t>Hudson River </a:t>
            </a:r>
            <a:r>
              <a:rPr lang="en-US" sz="9600" dirty="0" smtClean="0">
                <a:latin typeface="Britannic Bold" pitchFamily="34" charset="0"/>
              </a:rPr>
              <a:t>School artists drew pictures of </a:t>
            </a:r>
            <a:r>
              <a:rPr lang="en-US" sz="9600" u="sng" dirty="0" smtClean="0">
                <a:solidFill>
                  <a:srgbClr val="FFFF00"/>
                </a:solidFill>
                <a:latin typeface="Britannic Bold" pitchFamily="34" charset="0"/>
              </a:rPr>
              <a:t>nature</a:t>
            </a:r>
            <a:r>
              <a:rPr lang="en-US" sz="9600" dirty="0" smtClean="0">
                <a:latin typeface="Britannic Bold" pitchFamily="34" charset="0"/>
              </a:rPr>
              <a:t>.</a:t>
            </a:r>
            <a:endParaRPr lang="en-US" sz="3200" dirty="0" smtClean="0">
              <a:latin typeface="Britannic Bold" pitchFamily="34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 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hudson river school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6917" y="1435100"/>
            <a:ext cx="5190565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Britannic Bold" pitchFamily="34" charset="0"/>
              </a:rPr>
              <a:t>The Reform Movement </a:t>
            </a:r>
            <a:endParaRPr lang="en-US" sz="60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25000" lnSpcReduction="20000"/>
          </a:bodyPr>
          <a:lstStyle/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96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9600" dirty="0" smtClean="0">
                <a:latin typeface="Britannic Bold" pitchFamily="34" charset="0"/>
              </a:rPr>
              <a:t>Problem:</a:t>
            </a:r>
          </a:p>
          <a:p>
            <a:r>
              <a:rPr lang="en-US" sz="9600" dirty="0" smtClean="0">
                <a:solidFill>
                  <a:srgbClr val="FFFF00"/>
                </a:solidFill>
                <a:latin typeface="Britannic Bold" pitchFamily="34" charset="0"/>
              </a:rPr>
              <a:t>Religion limits man</a:t>
            </a:r>
            <a:r>
              <a:rPr lang="en-US" sz="9600" dirty="0" smtClean="0">
                <a:latin typeface="Britannic Bold" pitchFamily="34" charset="0"/>
              </a:rPr>
              <a:t>.</a:t>
            </a:r>
          </a:p>
          <a:p>
            <a:r>
              <a:rPr lang="en-US" sz="9600" dirty="0" smtClean="0">
                <a:latin typeface="Britannic Bold" pitchFamily="34" charset="0"/>
              </a:rPr>
              <a:t>Reformers: </a:t>
            </a:r>
          </a:p>
          <a:p>
            <a:r>
              <a:rPr lang="en-US" sz="8000" u="sng" dirty="0" smtClean="0">
                <a:latin typeface="Britannic Bold" pitchFamily="34" charset="0"/>
              </a:rPr>
              <a:t>Transcendentalism </a:t>
            </a:r>
            <a:endParaRPr lang="en-US" sz="9600" dirty="0" smtClean="0">
              <a:latin typeface="Britannic Bold" pitchFamily="34" charset="0"/>
            </a:endParaRPr>
          </a:p>
          <a:p>
            <a:r>
              <a:rPr lang="en-US" sz="9600" u="sng" dirty="0" smtClean="0">
                <a:solidFill>
                  <a:srgbClr val="FFFF00"/>
                </a:solidFill>
                <a:latin typeface="Britannic Bold" pitchFamily="34" charset="0"/>
              </a:rPr>
              <a:t>Walt Whitman </a:t>
            </a:r>
            <a:r>
              <a:rPr lang="en-US" sz="9600" dirty="0" smtClean="0">
                <a:latin typeface="Britannic Bold" pitchFamily="34" charset="0"/>
              </a:rPr>
              <a:t>– Author of “</a:t>
            </a:r>
            <a:r>
              <a:rPr lang="en-US" sz="9600" u="sng" dirty="0" smtClean="0">
                <a:solidFill>
                  <a:srgbClr val="FFFF00"/>
                </a:solidFill>
                <a:latin typeface="Britannic Bold" pitchFamily="34" charset="0"/>
              </a:rPr>
              <a:t>Leaves of Grass</a:t>
            </a:r>
            <a:r>
              <a:rPr lang="en-US" sz="9600" dirty="0" smtClean="0">
                <a:latin typeface="Britannic Bold" pitchFamily="34" charset="0"/>
              </a:rPr>
              <a:t>”</a:t>
            </a:r>
            <a:endParaRPr lang="en-US" sz="3200" dirty="0" smtClean="0">
              <a:latin typeface="Britannic Bold" pitchFamily="34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 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Walt Whitma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1905000"/>
            <a:ext cx="3352799" cy="350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j1y24cKeQs0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5800" y="680192"/>
            <a:ext cx="7924800" cy="532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6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Britannic Bold" pitchFamily="34" charset="0"/>
              </a:rPr>
              <a:t>The Reform Movement </a:t>
            </a:r>
            <a:endParaRPr lang="en-US" sz="60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3200" dirty="0" smtClean="0">
                <a:latin typeface="Britannic Bold" pitchFamily="34" charset="0"/>
              </a:rPr>
              <a:t>Problem:</a:t>
            </a:r>
          </a:p>
          <a:p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Slavery</a:t>
            </a:r>
          </a:p>
          <a:p>
            <a:r>
              <a:rPr lang="en-US" sz="3200" dirty="0" smtClean="0">
                <a:latin typeface="Britannic Bold" pitchFamily="34" charset="0"/>
              </a:rPr>
              <a:t>Reform:</a:t>
            </a:r>
          </a:p>
          <a:p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Abolitionist </a:t>
            </a:r>
            <a:r>
              <a:rPr lang="en-US" sz="3200" dirty="0" smtClean="0">
                <a:latin typeface="Britannic Bold" pitchFamily="34" charset="0"/>
              </a:rPr>
              <a:t>– someone who wants to 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end</a:t>
            </a:r>
            <a:r>
              <a:rPr lang="en-US" sz="3200" dirty="0" smtClean="0">
                <a:latin typeface="Britannic Bold" pitchFamily="34" charset="0"/>
              </a:rPr>
              <a:t> slavery. </a:t>
            </a: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 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slavery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733800" y="1905000"/>
            <a:ext cx="4191000" cy="327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Britannic Bold" pitchFamily="34" charset="0"/>
              </a:rPr>
              <a:t>The Reform Movement </a:t>
            </a:r>
            <a:endParaRPr lang="en-US" sz="60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40000" lnSpcReduction="20000"/>
          </a:bodyPr>
          <a:lstStyle/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5900" dirty="0" smtClean="0">
                <a:latin typeface="Britannic Bold" pitchFamily="34" charset="0"/>
              </a:rPr>
              <a:t>Problem:</a:t>
            </a:r>
          </a:p>
          <a:p>
            <a:r>
              <a:rPr lang="en-US" sz="5900" dirty="0" smtClean="0">
                <a:solidFill>
                  <a:srgbClr val="FFFF00"/>
                </a:solidFill>
                <a:latin typeface="Britannic Bold" pitchFamily="34" charset="0"/>
              </a:rPr>
              <a:t>Slavery</a:t>
            </a:r>
          </a:p>
          <a:p>
            <a:r>
              <a:rPr lang="en-US" sz="5900" dirty="0" smtClean="0">
                <a:latin typeface="Britannic Bold" pitchFamily="34" charset="0"/>
              </a:rPr>
              <a:t>Reformer:</a:t>
            </a:r>
          </a:p>
          <a:p>
            <a:r>
              <a:rPr lang="en-US" sz="5900" dirty="0" smtClean="0">
                <a:latin typeface="Britannic Bold" pitchFamily="34" charset="0"/>
              </a:rPr>
              <a:t>Abolitionist</a:t>
            </a:r>
          </a:p>
          <a:p>
            <a:r>
              <a:rPr lang="en-US" sz="5900" u="sng" dirty="0" smtClean="0">
                <a:solidFill>
                  <a:srgbClr val="FFFF00"/>
                </a:solidFill>
                <a:latin typeface="Britannic Bold" pitchFamily="34" charset="0"/>
              </a:rPr>
              <a:t>Fredrick Douglas </a:t>
            </a:r>
            <a:r>
              <a:rPr lang="en-US" sz="5900" dirty="0" smtClean="0">
                <a:latin typeface="Britannic Bold" pitchFamily="34" charset="0"/>
              </a:rPr>
              <a:t>– former slave who wrote an </a:t>
            </a:r>
            <a:r>
              <a:rPr lang="en-US" sz="5900" u="sng" dirty="0" smtClean="0">
                <a:solidFill>
                  <a:srgbClr val="FFFF00"/>
                </a:solidFill>
                <a:latin typeface="Britannic Bold" pitchFamily="34" charset="0"/>
              </a:rPr>
              <a:t>autobiography</a:t>
            </a:r>
            <a:r>
              <a:rPr lang="en-US" sz="5900" dirty="0" smtClean="0">
                <a:latin typeface="Britannic Bold" pitchFamily="34" charset="0"/>
              </a:rPr>
              <a:t> and became great </a:t>
            </a:r>
            <a:r>
              <a:rPr lang="en-US" sz="5900" u="sng" dirty="0" smtClean="0">
                <a:solidFill>
                  <a:srgbClr val="FFFF00"/>
                </a:solidFill>
                <a:latin typeface="Britannic Bold" pitchFamily="34" charset="0"/>
              </a:rPr>
              <a:t>speaker</a:t>
            </a:r>
            <a:r>
              <a:rPr lang="en-US" sz="5900" dirty="0" smtClean="0">
                <a:latin typeface="Britannic Bold" pitchFamily="34" charset="0"/>
              </a:rPr>
              <a:t>.</a:t>
            </a: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 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Fredrick Douglas 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23448" y="1435100"/>
            <a:ext cx="3097503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Britannic Bold" pitchFamily="34" charset="0"/>
              </a:rPr>
              <a:t>The Reform Movement </a:t>
            </a:r>
            <a:endParaRPr lang="en-US" sz="60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32500" lnSpcReduction="20000"/>
          </a:bodyPr>
          <a:lstStyle/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7400" dirty="0" smtClean="0">
                <a:latin typeface="Britannic Bold" pitchFamily="34" charset="0"/>
              </a:rPr>
              <a:t>Problem:</a:t>
            </a:r>
          </a:p>
          <a:p>
            <a:r>
              <a:rPr lang="en-US" sz="7400" dirty="0" smtClean="0">
                <a:solidFill>
                  <a:srgbClr val="FFFF00"/>
                </a:solidFill>
                <a:latin typeface="Britannic Bold" pitchFamily="34" charset="0"/>
              </a:rPr>
              <a:t>Slavery</a:t>
            </a:r>
          </a:p>
          <a:p>
            <a:r>
              <a:rPr lang="en-US" sz="7400" dirty="0" smtClean="0">
                <a:latin typeface="Britannic Bold" pitchFamily="34" charset="0"/>
              </a:rPr>
              <a:t>Reformer:</a:t>
            </a:r>
          </a:p>
          <a:p>
            <a:r>
              <a:rPr lang="en-US" sz="7400" dirty="0" smtClean="0">
                <a:latin typeface="Britannic Bold" pitchFamily="34" charset="0"/>
              </a:rPr>
              <a:t>Abolitionist</a:t>
            </a:r>
          </a:p>
          <a:p>
            <a:r>
              <a:rPr lang="en-US" sz="7400" u="sng" dirty="0" smtClean="0">
                <a:solidFill>
                  <a:srgbClr val="FFFF00"/>
                </a:solidFill>
                <a:latin typeface="Britannic Bold" pitchFamily="34" charset="0"/>
              </a:rPr>
              <a:t>Harriet Tubman </a:t>
            </a:r>
            <a:r>
              <a:rPr lang="en-US" sz="7400" dirty="0" smtClean="0">
                <a:latin typeface="Britannic Bold" pitchFamily="34" charset="0"/>
              </a:rPr>
              <a:t>– conductor of the</a:t>
            </a:r>
            <a:r>
              <a:rPr lang="en-US" sz="740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en-US" sz="7400" u="sng" dirty="0" smtClean="0">
                <a:solidFill>
                  <a:srgbClr val="FFFF00"/>
                </a:solidFill>
                <a:latin typeface="Britannic Bold" pitchFamily="34" charset="0"/>
              </a:rPr>
              <a:t>underground railroad</a:t>
            </a:r>
            <a:r>
              <a:rPr lang="en-US" sz="740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en-US" sz="7400" dirty="0" smtClean="0">
                <a:latin typeface="Britannic Bold" pitchFamily="34" charset="0"/>
              </a:rPr>
              <a:t>leading thousands of slaves to freedom.</a:t>
            </a: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 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tubman.big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791205" y="1435100"/>
            <a:ext cx="2761989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Britannic Bold" pitchFamily="34" charset="0"/>
              </a:rPr>
              <a:t>The Reform Movement </a:t>
            </a:r>
            <a:endParaRPr lang="en-US" sz="60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32500" lnSpcReduction="20000"/>
          </a:bodyPr>
          <a:lstStyle/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8600" dirty="0" smtClean="0">
                <a:latin typeface="Britannic Bold" pitchFamily="34" charset="0"/>
              </a:rPr>
              <a:t>Problem:</a:t>
            </a:r>
          </a:p>
          <a:p>
            <a:r>
              <a:rPr lang="en-US" sz="8600" dirty="0" smtClean="0">
                <a:solidFill>
                  <a:srgbClr val="FFFF00"/>
                </a:solidFill>
                <a:latin typeface="Britannic Bold" pitchFamily="34" charset="0"/>
              </a:rPr>
              <a:t>Slavery</a:t>
            </a:r>
          </a:p>
          <a:p>
            <a:r>
              <a:rPr lang="en-US" sz="8600" dirty="0" smtClean="0">
                <a:latin typeface="Britannic Bold" pitchFamily="34" charset="0"/>
              </a:rPr>
              <a:t>Reformer:</a:t>
            </a:r>
          </a:p>
          <a:p>
            <a:r>
              <a:rPr lang="en-US" sz="8600" dirty="0" smtClean="0">
                <a:latin typeface="Britannic Bold" pitchFamily="34" charset="0"/>
              </a:rPr>
              <a:t>Abolitionist</a:t>
            </a:r>
          </a:p>
          <a:p>
            <a:r>
              <a:rPr lang="en-US" sz="8600" u="sng" dirty="0" smtClean="0">
                <a:solidFill>
                  <a:srgbClr val="FFFF00"/>
                </a:solidFill>
                <a:latin typeface="Britannic Bold" pitchFamily="34" charset="0"/>
              </a:rPr>
              <a:t>Sojourner Truth </a:t>
            </a:r>
            <a:r>
              <a:rPr lang="en-US" sz="8600" dirty="0" smtClean="0">
                <a:latin typeface="Britannic Bold" pitchFamily="34" charset="0"/>
              </a:rPr>
              <a:t>– spoke against slavery, “</a:t>
            </a:r>
            <a:r>
              <a:rPr lang="en-US" sz="8600" u="sng" dirty="0" err="1" smtClean="0">
                <a:solidFill>
                  <a:srgbClr val="FFFF00"/>
                </a:solidFill>
                <a:latin typeface="Britannic Bold" pitchFamily="34" charset="0"/>
              </a:rPr>
              <a:t>Ain’t</a:t>
            </a:r>
            <a:r>
              <a:rPr lang="en-US" sz="8600" dirty="0" smtClean="0">
                <a:latin typeface="Britannic Bold" pitchFamily="34" charset="0"/>
              </a:rPr>
              <a:t> I a woman?”.</a:t>
            </a: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 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soujourner_truth_.jpe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92550" y="1695450"/>
            <a:ext cx="4559300" cy="4051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ritannic Bold" pitchFamily="34" charset="0"/>
              </a:rPr>
              <a:t>The Reform Movement</a:t>
            </a:r>
            <a:r>
              <a:rPr lang="en-US" sz="6000" dirty="0" smtClean="0">
                <a:latin typeface="Britannic Bold" pitchFamily="34" charset="0"/>
              </a:rPr>
              <a:t> 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32500" lnSpcReduction="20000"/>
          </a:bodyPr>
          <a:lstStyle/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8600" dirty="0" smtClean="0">
                <a:latin typeface="Britannic Bold" pitchFamily="34" charset="0"/>
              </a:rPr>
              <a:t>Problem:</a:t>
            </a:r>
          </a:p>
          <a:p>
            <a:r>
              <a:rPr lang="en-US" sz="8600" dirty="0" smtClean="0">
                <a:solidFill>
                  <a:srgbClr val="FFFF00"/>
                </a:solidFill>
                <a:latin typeface="Britannic Bold" pitchFamily="34" charset="0"/>
              </a:rPr>
              <a:t>Slavery</a:t>
            </a:r>
          </a:p>
          <a:p>
            <a:r>
              <a:rPr lang="en-US" sz="8600" dirty="0" smtClean="0">
                <a:latin typeface="Britannic Bold" pitchFamily="34" charset="0"/>
              </a:rPr>
              <a:t>Reformer:</a:t>
            </a:r>
          </a:p>
          <a:p>
            <a:r>
              <a:rPr lang="en-US" sz="8600" dirty="0" smtClean="0">
                <a:latin typeface="Britannic Bold" pitchFamily="34" charset="0"/>
              </a:rPr>
              <a:t>Abolitionist</a:t>
            </a:r>
          </a:p>
          <a:p>
            <a:r>
              <a:rPr lang="en-US" sz="8600" u="sng" dirty="0" smtClean="0">
                <a:solidFill>
                  <a:srgbClr val="FFFF00"/>
                </a:solidFill>
                <a:latin typeface="Britannic Bold" pitchFamily="34" charset="0"/>
              </a:rPr>
              <a:t>Harriet Beecher Stowe </a:t>
            </a:r>
            <a:r>
              <a:rPr lang="en-US" sz="8600" dirty="0" smtClean="0">
                <a:latin typeface="Britannic Bold" pitchFamily="34" charset="0"/>
              </a:rPr>
              <a:t>– wrote </a:t>
            </a:r>
            <a:r>
              <a:rPr lang="en-US" sz="8600" i="1" dirty="0" smtClean="0">
                <a:latin typeface="Britannic Bold" pitchFamily="34" charset="0"/>
              </a:rPr>
              <a:t>Uncle Tom’s Cabin</a:t>
            </a:r>
            <a:r>
              <a:rPr lang="en-US" sz="8600" dirty="0" smtClean="0">
                <a:latin typeface="Britannic Bold" pitchFamily="34" charset="0"/>
              </a:rPr>
              <a:t>.</a:t>
            </a: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 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Uncle Tom's Cabin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114800" y="1828800"/>
            <a:ext cx="3733800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RnWokuQ6kcA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90600" y="1435100"/>
            <a:ext cx="7620000" cy="453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9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10021</TotalTime>
  <Words>784</Words>
  <Application>Microsoft Office PowerPoint</Application>
  <PresentationFormat>On-screen Show (4:3)</PresentationFormat>
  <Paragraphs>353</Paragraphs>
  <Slides>36</Slides>
  <Notes>30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Britannic Bold</vt:lpstr>
      <vt:lpstr>Calibri</vt:lpstr>
      <vt:lpstr>Consolas</vt:lpstr>
      <vt:lpstr>Corbel</vt:lpstr>
      <vt:lpstr>Wingdings</vt:lpstr>
      <vt:lpstr>Wingdings 2</vt:lpstr>
      <vt:lpstr>Wingdings 3</vt:lpstr>
      <vt:lpstr>Metro</vt:lpstr>
      <vt:lpstr>The Reform Movement</vt:lpstr>
      <vt:lpstr>The Reform Movement </vt:lpstr>
      <vt:lpstr>PowerPoint Presentation</vt:lpstr>
      <vt:lpstr>The Reform Movement </vt:lpstr>
      <vt:lpstr>The Reform Movement </vt:lpstr>
      <vt:lpstr>The Reform Movement </vt:lpstr>
      <vt:lpstr>The Reform Movement </vt:lpstr>
      <vt:lpstr>The Reform Movement </vt:lpstr>
      <vt:lpstr>PowerPoint Presentation</vt:lpstr>
      <vt:lpstr>The Reform Movement </vt:lpstr>
      <vt:lpstr>The Reform Movement </vt:lpstr>
      <vt:lpstr>The Reform Movement </vt:lpstr>
      <vt:lpstr>The Reform Movement </vt:lpstr>
      <vt:lpstr>The Reform Movement </vt:lpstr>
      <vt:lpstr>The Reform Movement </vt:lpstr>
      <vt:lpstr>The Reform Movement </vt:lpstr>
      <vt:lpstr>The Reform Movement </vt:lpstr>
      <vt:lpstr>The Reform Movement </vt:lpstr>
      <vt:lpstr>The Reform Movement </vt:lpstr>
      <vt:lpstr>PowerPoint Presentation</vt:lpstr>
      <vt:lpstr>The Reform Movement </vt:lpstr>
      <vt:lpstr>The Reform Movement </vt:lpstr>
      <vt:lpstr>The Reform Movement </vt:lpstr>
      <vt:lpstr>The Reform Movement </vt:lpstr>
      <vt:lpstr>The Reform Movement </vt:lpstr>
      <vt:lpstr>The Reform Movement </vt:lpstr>
      <vt:lpstr>The Reform Movement </vt:lpstr>
      <vt:lpstr>The Reform Movement </vt:lpstr>
      <vt:lpstr>The Reform Movement </vt:lpstr>
      <vt:lpstr>The Reform Movement </vt:lpstr>
      <vt:lpstr>The Reform Movement </vt:lpstr>
      <vt:lpstr>The Reform Movement </vt:lpstr>
      <vt:lpstr>The Reform Movement </vt:lpstr>
      <vt:lpstr>The Reform Movement </vt:lpstr>
      <vt:lpstr>The Reform Movement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Story of Us</dc:title>
  <dc:creator>jeff</dc:creator>
  <cp:lastModifiedBy>Kyle Smith</cp:lastModifiedBy>
  <cp:revision>61</cp:revision>
  <dcterms:created xsi:type="dcterms:W3CDTF">2011-10-19T23:37:51Z</dcterms:created>
  <dcterms:modified xsi:type="dcterms:W3CDTF">2016-03-04T21:10:43Z</dcterms:modified>
</cp:coreProperties>
</file>