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484" r:id="rId2"/>
    <p:sldId id="348" r:id="rId3"/>
    <p:sldId id="350" r:id="rId4"/>
    <p:sldId id="424" r:id="rId5"/>
    <p:sldId id="438" r:id="rId6"/>
    <p:sldId id="473" r:id="rId7"/>
    <p:sldId id="448" r:id="rId8"/>
    <p:sldId id="481" r:id="rId9"/>
    <p:sldId id="449" r:id="rId10"/>
    <p:sldId id="471" r:id="rId11"/>
    <p:sldId id="450" r:id="rId12"/>
    <p:sldId id="474" r:id="rId13"/>
    <p:sldId id="451" r:id="rId14"/>
    <p:sldId id="454" r:id="rId15"/>
    <p:sldId id="452" r:id="rId16"/>
    <p:sldId id="475" r:id="rId17"/>
    <p:sldId id="441" r:id="rId18"/>
    <p:sldId id="482" r:id="rId19"/>
    <p:sldId id="442" r:id="rId20"/>
    <p:sldId id="443" r:id="rId21"/>
    <p:sldId id="444" r:id="rId22"/>
    <p:sldId id="445" r:id="rId23"/>
    <p:sldId id="472" r:id="rId24"/>
    <p:sldId id="476" r:id="rId25"/>
    <p:sldId id="446" r:id="rId26"/>
    <p:sldId id="453" r:id="rId27"/>
    <p:sldId id="425" r:id="rId28"/>
    <p:sldId id="477" r:id="rId29"/>
    <p:sldId id="466" r:id="rId30"/>
    <p:sldId id="478" r:id="rId31"/>
    <p:sldId id="437" r:id="rId32"/>
    <p:sldId id="455" r:id="rId33"/>
    <p:sldId id="456" r:id="rId34"/>
    <p:sldId id="432" r:id="rId35"/>
    <p:sldId id="483" r:id="rId36"/>
    <p:sldId id="479" r:id="rId37"/>
    <p:sldId id="457" r:id="rId38"/>
    <p:sldId id="467" r:id="rId39"/>
    <p:sldId id="433" r:id="rId40"/>
    <p:sldId id="458" r:id="rId41"/>
    <p:sldId id="459" r:id="rId42"/>
    <p:sldId id="464" r:id="rId43"/>
    <p:sldId id="461" r:id="rId44"/>
    <p:sldId id="462" r:id="rId45"/>
    <p:sldId id="480" r:id="rId46"/>
    <p:sldId id="463" r:id="rId47"/>
    <p:sldId id="46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2" d="100"/>
          <a:sy n="82" d="100"/>
        </p:scale>
        <p:origin x="148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4607-EF2F-4C46-843B-44F21F816AD3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E39-177D-491A-A0DA-D26FB6242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2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971-2428-4E2C-8AAF-E3FB0D000CA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7qPAY9JqE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_mKSKZau9q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youtu.be/6eT4bNxkv-c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6eT4bNxkv-c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M6T2mb-C6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x7qPAY9JqE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0533" y="492011"/>
            <a:ext cx="7840133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Women moved from 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rural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community to 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urban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community to be by their work.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women in factorie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828800"/>
            <a:ext cx="4800600" cy="3962400"/>
          </a:xfrm>
        </p:spPr>
      </p:pic>
    </p:spTree>
    <p:extLst>
      <p:ext uri="{BB962C8B-B14F-4D97-AF65-F5344CB8AC3E}">
        <p14:creationId xmlns:p14="http://schemas.microsoft.com/office/powerpoint/2010/main" val="304589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Francis Cabot Lowell hired young unmarried women, (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Lowell Girls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) to work in his textile mill.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Lowell-Mills-Girl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55140"/>
            <a:ext cx="5486400" cy="3931920"/>
          </a:xfrm>
        </p:spPr>
      </p:pic>
    </p:spTree>
    <p:extLst>
      <p:ext uri="{BB962C8B-B14F-4D97-AF65-F5344CB8AC3E}">
        <p14:creationId xmlns:p14="http://schemas.microsoft.com/office/powerpoint/2010/main" val="274143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Question:</a:t>
            </a:r>
          </a:p>
          <a:p>
            <a:r>
              <a:rPr lang="en-US" sz="2800" dirty="0">
                <a:latin typeface="Britannic Bold" pitchFamily="34" charset="0"/>
              </a:rPr>
              <a:t>What were the positives and negatives of women and young girls working?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Lowell-Mills-Girl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55140"/>
            <a:ext cx="5486400" cy="3931920"/>
          </a:xfrm>
        </p:spPr>
      </p:pic>
    </p:spTree>
    <p:extLst>
      <p:ext uri="{BB962C8B-B14F-4D97-AF65-F5344CB8AC3E}">
        <p14:creationId xmlns:p14="http://schemas.microsoft.com/office/powerpoint/2010/main" val="175630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Immigrants moved from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Ireland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,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England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,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France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and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Germany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to work in the cities where jobs were available.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PUSH PULL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4953000" cy="4038600"/>
          </a:xfrm>
        </p:spPr>
      </p:pic>
    </p:spTree>
    <p:extLst>
      <p:ext uri="{BB962C8B-B14F-4D97-AF65-F5344CB8AC3E}">
        <p14:creationId xmlns:p14="http://schemas.microsoft.com/office/powerpoint/2010/main" val="208944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Men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would come first; work, save money, and then send for their families.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35100"/>
            <a:ext cx="3978254" cy="4572000"/>
          </a:xfrm>
        </p:spPr>
      </p:pic>
    </p:spTree>
    <p:extLst>
      <p:ext uri="{BB962C8B-B14F-4D97-AF65-F5344CB8AC3E}">
        <p14:creationId xmlns:p14="http://schemas.microsoft.com/office/powerpoint/2010/main" val="386162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1336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Immigrant rivalry and violence was common among the different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ethnic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groups.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05000"/>
            <a:ext cx="5372100" cy="3276600"/>
          </a:xfrm>
        </p:spPr>
      </p:pic>
    </p:spTree>
    <p:extLst>
      <p:ext uri="{BB962C8B-B14F-4D97-AF65-F5344CB8AC3E}">
        <p14:creationId xmlns:p14="http://schemas.microsoft.com/office/powerpoint/2010/main" val="377596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600" u="sng" dirty="0">
                <a:solidFill>
                  <a:srgbClr val="FFFF00"/>
                </a:solidFill>
                <a:latin typeface="Britannic Bold" pitchFamily="34" charset="0"/>
              </a:rPr>
              <a:t>Question:</a:t>
            </a:r>
          </a:p>
          <a:p>
            <a:r>
              <a:rPr lang="en-US" sz="2800" dirty="0">
                <a:latin typeface="Britannic Bold" pitchFamily="34" charset="0"/>
              </a:rPr>
              <a:t>Why would people moved into a neighborhood with people from their country?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35100"/>
            <a:ext cx="3978254" cy="4572000"/>
          </a:xfrm>
        </p:spPr>
      </p:pic>
    </p:spTree>
    <p:extLst>
      <p:ext uri="{BB962C8B-B14F-4D97-AF65-F5344CB8AC3E}">
        <p14:creationId xmlns:p14="http://schemas.microsoft.com/office/powerpoint/2010/main" val="363486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The birth of the Industrial Revolution began with the invention of 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steam engine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1778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5486400" cy="4343400"/>
          </a:xfrm>
        </p:spPr>
      </p:pic>
    </p:spTree>
    <p:extLst>
      <p:ext uri="{BB962C8B-B14F-4D97-AF65-F5344CB8AC3E}">
        <p14:creationId xmlns:p14="http://schemas.microsoft.com/office/powerpoint/2010/main" val="228673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_mKSKZau9qs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143000"/>
            <a:ext cx="7505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The steam engine changed the world in both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manufacturing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and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transportation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4876799" cy="3657600"/>
          </a:xfrm>
        </p:spPr>
      </p:pic>
    </p:spTree>
    <p:extLst>
      <p:ext uri="{BB962C8B-B14F-4D97-AF65-F5344CB8AC3E}">
        <p14:creationId xmlns:p14="http://schemas.microsoft.com/office/powerpoint/2010/main" val="24508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Industrial Revolution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childworkertext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0513" y="1784350"/>
            <a:ext cx="6140173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The Result Was </a:t>
            </a:r>
            <a:r>
              <a:rPr lang="en-US" sz="6600" b="1" u="sng" dirty="0">
                <a:solidFill>
                  <a:schemeClr val="tx1"/>
                </a:solidFill>
              </a:rPr>
              <a:t>Pollution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2723536"/>
            <a:ext cx="4038600" cy="26190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5" y="2799556"/>
            <a:ext cx="3286125" cy="2466975"/>
          </a:xfrm>
        </p:spPr>
      </p:pic>
    </p:spTree>
    <p:extLst>
      <p:ext uri="{BB962C8B-B14F-4D97-AF65-F5344CB8AC3E}">
        <p14:creationId xmlns:p14="http://schemas.microsoft.com/office/powerpoint/2010/main" val="163292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Steamboat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invented in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1807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by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Robert Fulton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, allowed products to move quickly up and down the Mississippi River.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4876800" cy="3962399"/>
          </a:xfrm>
        </p:spPr>
      </p:pic>
    </p:spTree>
    <p:extLst>
      <p:ext uri="{BB962C8B-B14F-4D97-AF65-F5344CB8AC3E}">
        <p14:creationId xmlns:p14="http://schemas.microsoft.com/office/powerpoint/2010/main" val="403195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47800"/>
            <a:ext cx="25146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The completion of the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Erie Canal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in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1825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allowed products to go from the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Atlantic Ocean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to the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Great Lakes.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105400" cy="3886200"/>
          </a:xfrm>
        </p:spPr>
      </p:pic>
    </p:spTree>
    <p:extLst>
      <p:ext uri="{BB962C8B-B14F-4D97-AF65-F5344CB8AC3E}">
        <p14:creationId xmlns:p14="http://schemas.microsoft.com/office/powerpoint/2010/main" val="206919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E6E6E6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rgbClr val="E6E6E6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47800"/>
            <a:ext cx="2514600" cy="45720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8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To open the west to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Free Enterprise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the United States built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roads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to travel on.</a:t>
            </a:r>
            <a:endParaRPr lang="en-US" sz="28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roa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0950" y="2292350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2069196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Question:</a:t>
            </a:r>
          </a:p>
          <a:p>
            <a:r>
              <a:rPr lang="en-US" sz="2400" dirty="0">
                <a:latin typeface="Britannic Bold" pitchFamily="34" charset="0"/>
              </a:rPr>
              <a:t>How does transportation lower the cost of buying a product?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4876800" cy="3962399"/>
          </a:xfrm>
        </p:spPr>
      </p:pic>
    </p:spTree>
    <p:extLst>
      <p:ext uri="{BB962C8B-B14F-4D97-AF65-F5344CB8AC3E}">
        <p14:creationId xmlns:p14="http://schemas.microsoft.com/office/powerpoint/2010/main" val="70341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The wagons and stage coaches provided transportation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 West 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during much of the 1800’s.</a:t>
            </a:r>
          </a:p>
          <a:p>
            <a:pPr algn="ctr"/>
            <a:endParaRPr lang="en-US" sz="24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5210"/>
            <a:ext cx="5486400" cy="3791780"/>
          </a:xfrm>
        </p:spPr>
      </p:pic>
    </p:spTree>
    <p:extLst>
      <p:ext uri="{BB962C8B-B14F-4D97-AF65-F5344CB8AC3E}">
        <p14:creationId xmlns:p14="http://schemas.microsoft.com/office/powerpoint/2010/main" val="4174331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The Steamboat, Erie Canal, railroads, and stagecoaches also improved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communication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28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</p:spTree>
    <p:extLst>
      <p:ext uri="{BB962C8B-B14F-4D97-AF65-F5344CB8AC3E}">
        <p14:creationId xmlns:p14="http://schemas.microsoft.com/office/powerpoint/2010/main" val="255433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In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1844 Samuel Morse 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invented the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telegraph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. It changed communication forever.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elegraph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Discussion:</a:t>
            </a:r>
          </a:p>
          <a:p>
            <a:r>
              <a:rPr lang="en-US" sz="2400" dirty="0">
                <a:latin typeface="Britannic Bold" pitchFamily="34" charset="0"/>
              </a:rPr>
              <a:t>List as many benefits as you can for having quick or instant communication.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r>
              <a:rPr lang="en-US" sz="5400" dirty="0">
                <a:solidFill>
                  <a:srgbClr val="FFFF00"/>
                </a:solidFill>
                <a:latin typeface="Britannic Bold" pitchFamily="34" charset="0"/>
              </a:rPr>
              <a:t>Stop</a:t>
            </a:r>
          </a:p>
        </p:txBody>
      </p:sp>
      <p:pic>
        <p:nvPicPr>
          <p:cNvPr id="6" name="Content Placeholder 5" descr="telegraph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62329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Population Density</a:t>
            </a:r>
          </a:p>
          <a:p>
            <a:pPr algn="ctr"/>
            <a:r>
              <a:rPr lang="en-US" sz="2400" dirty="0">
                <a:latin typeface="Britannic Bold" pitchFamily="34" charset="0"/>
              </a:rPr>
              <a:t>East Coast &amp; Midwest – </a:t>
            </a:r>
            <a:r>
              <a:rPr lang="en-US" sz="2400" u="sng" dirty="0">
                <a:latin typeface="Britannic Bold" pitchFamily="34" charset="0"/>
              </a:rPr>
              <a:t>Very Dense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Britannic Bold" pitchFamily="34" charset="0"/>
              </a:rPr>
              <a:t>South – </a:t>
            </a:r>
            <a:r>
              <a:rPr lang="en-US" sz="2400" u="sng" dirty="0">
                <a:solidFill>
                  <a:srgbClr val="FFC000"/>
                </a:solidFill>
                <a:latin typeface="Britannic Bold" pitchFamily="34" charset="0"/>
              </a:rPr>
              <a:t>Middle Density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Britannic Bold" pitchFamily="34" charset="0"/>
              </a:rPr>
              <a:t>West – </a:t>
            </a:r>
            <a:r>
              <a:rPr lang="en-US" sz="2400" u="sng" dirty="0">
                <a:solidFill>
                  <a:srgbClr val="00B0F0"/>
                </a:solidFill>
                <a:latin typeface="Britannic Bold" pitchFamily="34" charset="0"/>
              </a:rPr>
              <a:t>Light Density</a:t>
            </a:r>
          </a:p>
          <a:p>
            <a:pPr algn="ctr"/>
            <a:endParaRPr lang="en-US" sz="2400" u="sng" dirty="0">
              <a:solidFill>
                <a:srgbClr val="00B0F0"/>
              </a:solidFill>
              <a:latin typeface="Britannic Bold" pitchFamily="34" charset="0"/>
            </a:endParaRPr>
          </a:p>
          <a:p>
            <a:pPr algn="ctr"/>
            <a:endParaRPr lang="en-US" sz="2400" u="sng" dirty="0">
              <a:solidFill>
                <a:srgbClr val="00B0F0"/>
              </a:solidFill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27554"/>
            <a:ext cx="5486400" cy="2787091"/>
          </a:xfrm>
        </p:spPr>
      </p:pic>
    </p:spTree>
    <p:extLst>
      <p:ext uri="{BB962C8B-B14F-4D97-AF65-F5344CB8AC3E}">
        <p14:creationId xmlns:p14="http://schemas.microsoft.com/office/powerpoint/2010/main" val="186146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At the beginning of the 1700’s most people were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farmers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early american farm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312924"/>
            <a:ext cx="5486400" cy="281635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Discussion:</a:t>
            </a:r>
          </a:p>
          <a:p>
            <a:r>
              <a:rPr lang="en-US" sz="2400" dirty="0">
                <a:latin typeface="Britannic Bold" pitchFamily="34" charset="0"/>
              </a:rPr>
              <a:t>List one benefit and one negative for living in each section of the country.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27554"/>
            <a:ext cx="5486400" cy="2787091"/>
          </a:xfrm>
        </p:spPr>
      </p:pic>
    </p:spTree>
    <p:extLst>
      <p:ext uri="{BB962C8B-B14F-4D97-AF65-F5344CB8AC3E}">
        <p14:creationId xmlns:p14="http://schemas.microsoft.com/office/powerpoint/2010/main" val="223654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There was an increased need for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farming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and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agriculture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teel pl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905000"/>
            <a:ext cx="4191000" cy="3657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south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had thousands of acres of rich, fertile land that was ideal for growing crops.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267200" cy="3733800"/>
          </a:xfrm>
        </p:spPr>
      </p:pic>
    </p:spTree>
    <p:extLst>
      <p:ext uri="{BB962C8B-B14F-4D97-AF65-F5344CB8AC3E}">
        <p14:creationId xmlns:p14="http://schemas.microsoft.com/office/powerpoint/2010/main" val="2684432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Triangular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Trade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had brought thousands of slaves to America up until 1807.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56267"/>
            <a:ext cx="5486400" cy="4529666"/>
          </a:xfrm>
        </p:spPr>
      </p:pic>
    </p:spTree>
    <p:extLst>
      <p:ext uri="{BB962C8B-B14F-4D97-AF65-F5344CB8AC3E}">
        <p14:creationId xmlns:p14="http://schemas.microsoft.com/office/powerpoint/2010/main" val="162680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Eli Whitney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invented the  </a:t>
            </a:r>
            <a:r>
              <a:rPr lang="en-US" sz="3200" u="sng" dirty="0">
                <a:latin typeface="Britannic Bold" pitchFamily="34" charset="0"/>
                <a:hlinkClick r:id="rId2"/>
              </a:rPr>
              <a:t>Cotton Gin </a:t>
            </a:r>
            <a:r>
              <a:rPr lang="en-US" sz="3200" dirty="0">
                <a:latin typeface="Britannic Bold" pitchFamily="34" charset="0"/>
                <a:hlinkClick r:id="rId2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</a:t>
            </a:r>
            <a:r>
              <a:rPr lang="en-US" sz="3200" dirty="0">
                <a:solidFill>
                  <a:srgbClr val="00B0F0"/>
                </a:solidFill>
                <a:latin typeface="Britannic Bold" pitchFamily="34" charset="0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1794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and the cotton plantations grew rapidly.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cottongin_12718_md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054225"/>
            <a:ext cx="3505200" cy="33337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6eT4bNxkv-c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14300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60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Question</a:t>
            </a:r>
          </a:p>
          <a:p>
            <a:r>
              <a:rPr lang="en-US" sz="2800" dirty="0">
                <a:latin typeface="Britannic Bold" pitchFamily="34" charset="0"/>
              </a:rPr>
              <a:t>You invent the cotton gin. What are the positives and negatives of you selling this to plantation owners?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cottongin_12718_m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054225"/>
            <a:ext cx="3505200" cy="3333750"/>
          </a:xfrm>
        </p:spPr>
      </p:pic>
    </p:spTree>
    <p:extLst>
      <p:ext uri="{BB962C8B-B14F-4D97-AF65-F5344CB8AC3E}">
        <p14:creationId xmlns:p14="http://schemas.microsoft.com/office/powerpoint/2010/main" val="2815270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143000"/>
            <a:ext cx="2514600" cy="4572000"/>
          </a:xfrm>
        </p:spPr>
        <p:txBody>
          <a:bodyPr>
            <a:normAutofit/>
          </a:bodyPr>
          <a:lstStyle/>
          <a:p>
            <a:pPr algn="ctr"/>
            <a:endParaRPr lang="en-US" sz="32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Plantation System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Rich soil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Tri-Trade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Cotton Gin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Southern Wealth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5105400" cy="3429000"/>
          </a:xfrm>
        </p:spPr>
      </p:pic>
    </p:spTree>
    <p:extLst>
      <p:ext uri="{BB962C8B-B14F-4D97-AF65-F5344CB8AC3E}">
        <p14:creationId xmlns:p14="http://schemas.microsoft.com/office/powerpoint/2010/main" val="1636366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32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Scientific discoveries &gt;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Applications &gt; </a:t>
            </a:r>
            <a:r>
              <a:rPr lang="en-US" sz="3200" dirty="0">
                <a:solidFill>
                  <a:srgbClr val="FFC000"/>
                </a:solidFill>
                <a:latin typeface="Britannic Bold" pitchFamily="34" charset="0"/>
              </a:rPr>
              <a:t>Immigration</a:t>
            </a:r>
            <a:r>
              <a:rPr lang="en-US" sz="3200" dirty="0">
                <a:latin typeface="Britannic Bold" pitchFamily="34" charset="0"/>
              </a:rPr>
              <a:t> &gt; </a:t>
            </a:r>
          </a:p>
          <a:p>
            <a:pPr algn="ctr"/>
            <a:r>
              <a:rPr lang="en-US" sz="3200" u="sng" dirty="0">
                <a:solidFill>
                  <a:srgbClr val="00B0F0"/>
                </a:solidFill>
                <a:latin typeface="Britannic Bold" pitchFamily="34" charset="0"/>
              </a:rPr>
              <a:t>Slavery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724400" cy="4191000"/>
          </a:xfrm>
        </p:spPr>
      </p:pic>
    </p:spTree>
    <p:extLst>
      <p:ext uri="{BB962C8B-B14F-4D97-AF65-F5344CB8AC3E}">
        <p14:creationId xmlns:p14="http://schemas.microsoft.com/office/powerpoint/2010/main" val="2133050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 1834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Cyrus McCormick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invented 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Mechanical Reaper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97456"/>
            <a:ext cx="5486400" cy="3447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After the War of 1812 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economy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grew quickly.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andrew-jackson-at-the-battle-of-new-orleans-war-is-hell-sto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79900" y="1435100"/>
            <a:ext cx="3784600" cy="4572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 1837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John Deere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invented the </a:t>
            </a:r>
            <a:r>
              <a:rPr lang="en-US" sz="3200" u="sng" dirty="0">
                <a:solidFill>
                  <a:srgbClr val="00B0F0"/>
                </a:solidFill>
                <a:latin typeface="Britannic Bold" pitchFamily="34" charset="0"/>
              </a:rPr>
              <a:t>steel plow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which advanced farming.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teel plow col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2825" y="2449512"/>
            <a:ext cx="5238750" cy="2543175"/>
          </a:xfrm>
        </p:spPr>
      </p:pic>
    </p:spTree>
    <p:extLst>
      <p:ext uri="{BB962C8B-B14F-4D97-AF65-F5344CB8AC3E}">
        <p14:creationId xmlns:p14="http://schemas.microsoft.com/office/powerpoint/2010/main" val="3117431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Eli Whitney’s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use of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interchange-able parts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allows.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interchangeable part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2825" y="1906587"/>
            <a:ext cx="5238750" cy="3629025"/>
          </a:xfrm>
        </p:spPr>
      </p:pic>
    </p:spTree>
    <p:extLst>
      <p:ext uri="{BB962C8B-B14F-4D97-AF65-F5344CB8AC3E}">
        <p14:creationId xmlns:p14="http://schemas.microsoft.com/office/powerpoint/2010/main" val="2787446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The embargo during the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War of 1812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actually helped America learn to make products on their own and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expanded manufacturing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5257800" cy="3733800"/>
          </a:xfrm>
        </p:spPr>
      </p:pic>
    </p:spTree>
    <p:extLst>
      <p:ext uri="{BB962C8B-B14F-4D97-AF65-F5344CB8AC3E}">
        <p14:creationId xmlns:p14="http://schemas.microsoft.com/office/powerpoint/2010/main" val="2787866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The Free Enterprise System</a:t>
            </a:r>
          </a:p>
          <a:p>
            <a:pPr algn="ctr"/>
            <a:r>
              <a:rPr lang="en-US" sz="2400" dirty="0">
                <a:latin typeface="Britannic Bold" pitchFamily="34" charset="0"/>
              </a:rPr>
              <a:t>Work Hard</a:t>
            </a:r>
          </a:p>
          <a:p>
            <a:pPr algn="ctr"/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Britannic Bold" pitchFamily="34" charset="0"/>
              </a:rPr>
              <a:t>Make a Product</a:t>
            </a:r>
          </a:p>
          <a:p>
            <a:pPr algn="ctr"/>
            <a:r>
              <a:rPr lang="en-US" sz="2400" dirty="0">
                <a:latin typeface="Britannic Bold" pitchFamily="34" charset="0"/>
              </a:rPr>
              <a:t>Sell it for a Profit</a:t>
            </a:r>
          </a:p>
          <a:p>
            <a:pPr algn="ctr"/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Britannic Bold" pitchFamily="34" charset="0"/>
              </a:rPr>
              <a:t>Find ways to make it cheaper</a:t>
            </a:r>
          </a:p>
          <a:p>
            <a:pPr algn="ctr"/>
            <a:r>
              <a:rPr lang="en-US" sz="2400" dirty="0">
                <a:latin typeface="Britannic Bold" pitchFamily="34" charset="0"/>
              </a:rPr>
              <a:t>Increase Profit</a:t>
            </a:r>
            <a:endParaRPr lang="en-US" sz="3200" dirty="0"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11172"/>
            <a:ext cx="5486400" cy="3419856"/>
          </a:xfrm>
        </p:spPr>
      </p:pic>
    </p:spTree>
    <p:extLst>
      <p:ext uri="{BB962C8B-B14F-4D97-AF65-F5344CB8AC3E}">
        <p14:creationId xmlns:p14="http://schemas.microsoft.com/office/powerpoint/2010/main" val="4110785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Adam Smith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believe that when the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government gets involved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in business the economic growth of America will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slow down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  <a:endParaRPr lang="en-US" sz="2800" dirty="0"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1"/>
            <a:ext cx="4800600" cy="4572000"/>
          </a:xfrm>
        </p:spPr>
      </p:pic>
    </p:spTree>
    <p:extLst>
      <p:ext uri="{BB962C8B-B14F-4D97-AF65-F5344CB8AC3E}">
        <p14:creationId xmlns:p14="http://schemas.microsoft.com/office/powerpoint/2010/main" val="380467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Affordable Care Act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>
              <a:latin typeface="Britannic Bold" pitchFamily="34" charset="0"/>
            </a:endParaRPr>
          </a:p>
          <a:p>
            <a:pPr algn="ctr"/>
            <a:r>
              <a:rPr lang="en-US" sz="3200" dirty="0">
                <a:latin typeface="Britannic Bold" pitchFamily="34" charset="0"/>
              </a:rPr>
              <a:t>Cost of a family of 4 increased 53% more than it would have.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1"/>
            <a:ext cx="4800600" cy="4572000"/>
          </a:xfrm>
        </p:spPr>
      </p:pic>
    </p:spTree>
    <p:extLst>
      <p:ext uri="{BB962C8B-B14F-4D97-AF65-F5344CB8AC3E}">
        <p14:creationId xmlns:p14="http://schemas.microsoft.com/office/powerpoint/2010/main" val="893645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Laissez-faire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economics states that government should have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minimal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involvement (peace and property rights).</a:t>
            </a:r>
            <a:endParaRPr lang="en-US" sz="2800" dirty="0"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63700"/>
            <a:ext cx="5486400" cy="4114799"/>
          </a:xfrm>
        </p:spPr>
      </p:pic>
    </p:spTree>
    <p:extLst>
      <p:ext uri="{BB962C8B-B14F-4D97-AF65-F5344CB8AC3E}">
        <p14:creationId xmlns:p14="http://schemas.microsoft.com/office/powerpoint/2010/main" val="1707348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8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2800" dirty="0">
                <a:latin typeface="Britannic Bold" pitchFamily="34" charset="0"/>
              </a:rPr>
              <a:t>Growing community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&gt; </a:t>
            </a:r>
            <a:r>
              <a:rPr lang="en-US" sz="2800" dirty="0">
                <a:solidFill>
                  <a:srgbClr val="FFC000"/>
                </a:solidFill>
                <a:latin typeface="Britannic Bold" pitchFamily="34" charset="0"/>
              </a:rPr>
              <a:t>Natural Resources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&gt; </a:t>
            </a:r>
            <a:r>
              <a:rPr lang="en-US" sz="2800" dirty="0">
                <a:solidFill>
                  <a:srgbClr val="00B0F0"/>
                </a:solidFill>
                <a:latin typeface="Britannic Bold" pitchFamily="34" charset="0"/>
              </a:rPr>
              <a:t>Investment Capitol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&gt; </a:t>
            </a:r>
            <a:r>
              <a:rPr lang="en-US" sz="2400" dirty="0">
                <a:solidFill>
                  <a:srgbClr val="92D050"/>
                </a:solidFill>
                <a:latin typeface="Britannic Bold" pitchFamily="34" charset="0"/>
              </a:rPr>
              <a:t>Transportation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&gt;</a:t>
            </a:r>
          </a:p>
          <a:p>
            <a:pPr algn="ctr"/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Thriving Business</a:t>
            </a:r>
            <a:endParaRPr lang="en-US" sz="2400" u="sng" dirty="0"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1978025"/>
            <a:ext cx="5238750" cy="3486150"/>
          </a:xfrm>
        </p:spPr>
      </p:pic>
    </p:spTree>
    <p:extLst>
      <p:ext uri="{BB962C8B-B14F-4D97-AF65-F5344CB8AC3E}">
        <p14:creationId xmlns:p14="http://schemas.microsoft.com/office/powerpoint/2010/main" val="299367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Factory System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+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Population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shift to cities +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Inventions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+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Immigration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= </a:t>
            </a:r>
            <a:r>
              <a:rPr lang="en-US" sz="2400" dirty="0">
                <a:latin typeface="Britannic Bold" pitchFamily="34" charset="0"/>
              </a:rPr>
              <a:t>The Industrial Revolution.</a:t>
            </a:r>
            <a:endParaRPr lang="en-US" sz="3200" dirty="0"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5638800" cy="4419599"/>
          </a:xfrm>
        </p:spPr>
      </p:pic>
    </p:spTree>
    <p:extLst>
      <p:ext uri="{BB962C8B-B14F-4D97-AF65-F5344CB8AC3E}">
        <p14:creationId xmlns:p14="http://schemas.microsoft.com/office/powerpoint/2010/main" val="153504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Question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</a:t>
            </a:r>
          </a:p>
          <a:p>
            <a:r>
              <a:rPr lang="en-US" sz="2800" dirty="0">
                <a:latin typeface="Britannic Bold" pitchFamily="34" charset="0"/>
              </a:rPr>
              <a:t>What would be positives and negatives of working in the factory system?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5638800" cy="4419599"/>
          </a:xfrm>
        </p:spPr>
      </p:pic>
    </p:spTree>
    <p:extLst>
      <p:ext uri="{BB962C8B-B14F-4D97-AF65-F5344CB8AC3E}">
        <p14:creationId xmlns:p14="http://schemas.microsoft.com/office/powerpoint/2010/main" val="368787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 England,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James Hargreaves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invented the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Spinning Jenny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spinning jenny p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981200"/>
            <a:ext cx="4343400" cy="3352800"/>
          </a:xfrm>
        </p:spPr>
      </p:pic>
    </p:spTree>
    <p:extLst>
      <p:ext uri="{BB962C8B-B14F-4D97-AF65-F5344CB8AC3E}">
        <p14:creationId xmlns:p14="http://schemas.microsoft.com/office/powerpoint/2010/main" val="20867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M6T2mb-C6M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914400"/>
            <a:ext cx="7772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ritannic Bold" pitchFamily="34" charset="0"/>
              </a:rPr>
              <a:t>The Industrial Revolution</a:t>
            </a:r>
            <a:r>
              <a:rPr lang="en-US" sz="6000" dirty="0">
                <a:latin typeface="Britannic Bold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Samuel Slater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came from Europe to share new ideas and built the first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textile mill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amuelsla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91050" y="1816100"/>
            <a:ext cx="3162300" cy="3810000"/>
          </a:xfrm>
        </p:spPr>
      </p:pic>
    </p:spTree>
    <p:extLst>
      <p:ext uri="{BB962C8B-B14F-4D97-AF65-F5344CB8AC3E}">
        <p14:creationId xmlns:p14="http://schemas.microsoft.com/office/powerpoint/2010/main" val="3045891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8344</TotalTime>
  <Words>750</Words>
  <Application>Microsoft Office PowerPoint</Application>
  <PresentationFormat>On-screen Show (4:3)</PresentationFormat>
  <Paragraphs>149</Paragraphs>
  <Slides>47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Britannic Bold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The Industrial Revolution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PowerPoint Presentation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PowerPoint Presentation</vt:lpstr>
      <vt:lpstr>The Industrial Revolution </vt:lpstr>
      <vt:lpstr>The Result Was Pollution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PowerPoint Presentation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The Industrial Revolution </vt:lpstr>
      <vt:lpstr>Affordable Care Act</vt:lpstr>
      <vt:lpstr>The Industrial Revolution </vt:lpstr>
      <vt:lpstr>The Industrial Revolution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Us</dc:title>
  <dc:creator>jeff</dc:creator>
  <cp:lastModifiedBy>Kyle Smith</cp:lastModifiedBy>
  <cp:revision>59</cp:revision>
  <dcterms:created xsi:type="dcterms:W3CDTF">2011-10-19T23:37:51Z</dcterms:created>
  <dcterms:modified xsi:type="dcterms:W3CDTF">2017-02-20T16:01:34Z</dcterms:modified>
</cp:coreProperties>
</file>