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6" r:id="rId3"/>
    <p:sldId id="277" r:id="rId4"/>
    <p:sldId id="278" r:id="rId5"/>
    <p:sldId id="279" r:id="rId6"/>
    <p:sldId id="281" r:id="rId7"/>
    <p:sldId id="282" r:id="rId8"/>
    <p:sldId id="292" r:id="rId9"/>
    <p:sldId id="299" r:id="rId10"/>
    <p:sldId id="285" r:id="rId11"/>
    <p:sldId id="287" r:id="rId12"/>
    <p:sldId id="288" r:id="rId13"/>
    <p:sldId id="289" r:id="rId14"/>
    <p:sldId id="291" r:id="rId15"/>
    <p:sldId id="286" r:id="rId16"/>
    <p:sldId id="290" r:id="rId17"/>
    <p:sldId id="294" r:id="rId18"/>
    <p:sldId id="300" r:id="rId19"/>
    <p:sldId id="295" r:id="rId20"/>
    <p:sldId id="301" r:id="rId21"/>
    <p:sldId id="296" r:id="rId22"/>
    <p:sldId id="298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06B9B-C13F-4E9E-820F-0433DD987142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8218-5B4F-41F8-899B-B0CC59AC1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9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18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3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49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18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72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7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4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0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8218-5B4F-41F8-899B-B0CC59AC15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2566A4-46C0-4F4C-9CE6-D6178B818B97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AHTKyVJv8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2Ng0JkQe5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5JTxVHQAp8w?t=30s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NOTozVp_i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Second Continental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Congress Began :</a:t>
            </a:r>
          </a:p>
          <a:p>
            <a:endParaRPr lang="en-US" dirty="0" smtClean="0"/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May 10, 1775</a:t>
            </a:r>
          </a:p>
          <a:p>
            <a:r>
              <a:rPr lang="en-US" sz="2400" b="1" dirty="0" smtClean="0"/>
              <a:t>Carpenter Hall</a:t>
            </a:r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Philadelphia, PA</a:t>
            </a:r>
          </a:p>
        </p:txBody>
      </p:sp>
      <p:pic>
        <p:nvPicPr>
          <p:cNvPr id="7" name="Content Placeholder 6" descr="first-continental-congress-carpenters-hall-wcp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8392" y="1435100"/>
            <a:ext cx="406761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Abigail Adams</a:t>
            </a:r>
            <a:r>
              <a:rPr lang="en-US" sz="2800" b="1" dirty="0" smtClean="0"/>
              <a:t>, wife of John Adams, made sure that he “remembered the rights of women”.  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real-abigai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1676400"/>
            <a:ext cx="3282696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Ben Franklin </a:t>
            </a:r>
            <a:r>
              <a:rPr lang="en-US" sz="2800" b="1" dirty="0" smtClean="0"/>
              <a:t>was appointed to try and convince the French to send troops to support the Revolution.  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franklin_foundin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1" y="1482725"/>
            <a:ext cx="3967162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James Armistead </a:t>
            </a:r>
            <a:r>
              <a:rPr lang="en-US" sz="2800" b="1" dirty="0" smtClean="0"/>
              <a:t>was a slave who became a servant for the British but was really a Patriot spy.  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James-Armistead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1676400"/>
            <a:ext cx="3443287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Patrick Henry</a:t>
            </a:r>
            <a:r>
              <a:rPr lang="en-US" sz="2400" b="1" dirty="0" smtClean="0"/>
              <a:t>, a member of the House of Burgesses, stated, “Give me liberty or give me death!” 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Patrick-Henry cop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371600"/>
            <a:ext cx="3600450" cy="405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Marquis de Lafayette </a:t>
            </a:r>
            <a:r>
              <a:rPr lang="en-US" sz="2400" b="1" dirty="0" smtClean="0"/>
              <a:t>was a young French aristocrat who came to America to help Patriots win their liberty. 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Marquis_de_Lafayette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828800"/>
            <a:ext cx="325755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Mercy Otis Warren </a:t>
            </a:r>
            <a:r>
              <a:rPr lang="en-US" sz="2400" b="1" dirty="0" smtClean="0"/>
              <a:t>used her writings and plays as propaganda to criticize the British government.  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mercyclos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1524000"/>
            <a:ext cx="3886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u="sng" dirty="0" err="1" smtClean="0">
                <a:solidFill>
                  <a:srgbClr val="FFFF00"/>
                </a:solidFill>
              </a:rPr>
              <a:t>Haym</a:t>
            </a:r>
            <a:r>
              <a:rPr lang="en-US" sz="2800" b="1" u="sng" dirty="0" smtClean="0">
                <a:solidFill>
                  <a:srgbClr val="FFFF00"/>
                </a:solidFill>
              </a:rPr>
              <a:t> Salomon </a:t>
            </a:r>
            <a:r>
              <a:rPr lang="en-US" sz="2800" b="1" dirty="0" smtClean="0"/>
              <a:t>was a Polish born, Jewish immigrant who raised money for the Revolution.   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Haym Salom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79900" y="1828800"/>
            <a:ext cx="3784600" cy="378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Three Key Battles of the American Revolution:</a:t>
            </a:r>
          </a:p>
          <a:p>
            <a:endParaRPr lang="en-US" dirty="0" smtClean="0"/>
          </a:p>
          <a:p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FFFF00"/>
                </a:solidFill>
                <a:hlinkClick r:id="rId3"/>
              </a:rPr>
              <a:t>first battle</a:t>
            </a:r>
            <a:r>
              <a:rPr lang="en-US" sz="2400" b="1" dirty="0" smtClean="0"/>
              <a:t>…</a:t>
            </a:r>
          </a:p>
          <a:p>
            <a:r>
              <a:rPr lang="en-US" sz="2400" b="1" dirty="0" smtClean="0"/>
              <a:t>Lexington and Concord, took place in April of 1775.  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Lexington and Concord battle 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276600" y="1905000"/>
            <a:ext cx="4724400" cy="3505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One key moment in the American Revolution:</a:t>
            </a:r>
          </a:p>
          <a:p>
            <a:endParaRPr lang="en-US" dirty="0" smtClean="0"/>
          </a:p>
          <a:p>
            <a:r>
              <a:rPr lang="en-US" sz="2400" b="1" dirty="0" smtClean="0"/>
              <a:t>At </a:t>
            </a:r>
            <a:r>
              <a:rPr lang="en-US" sz="2400" b="1" u="sng" dirty="0" smtClean="0">
                <a:solidFill>
                  <a:srgbClr val="FFFF00"/>
                </a:solidFill>
              </a:rPr>
              <a:t>Valley Forge</a:t>
            </a:r>
            <a:r>
              <a:rPr lang="en-US" sz="2400" b="1" dirty="0" smtClean="0"/>
              <a:t>…</a:t>
            </a:r>
          </a:p>
          <a:p>
            <a:r>
              <a:rPr lang="en-US" sz="2400" b="1" dirty="0" smtClean="0"/>
              <a:t>The militia endured a harsh winter (1777) and trained hard, becoming a professional army.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ThePrayerAtValleyFor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008124"/>
            <a:ext cx="5486400" cy="3425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Three Key Battles of the American Revolution:</a:t>
            </a:r>
          </a:p>
          <a:p>
            <a:endParaRPr lang="en-US" dirty="0" smtClean="0"/>
          </a:p>
          <a:p>
            <a:r>
              <a:rPr lang="en-US" sz="2400" b="1" dirty="0" smtClean="0"/>
              <a:t>The  </a:t>
            </a:r>
            <a:r>
              <a:rPr lang="en-US" sz="2400" b="1" u="sng" dirty="0" smtClean="0">
                <a:solidFill>
                  <a:srgbClr val="FFFF00"/>
                </a:solidFill>
              </a:rPr>
              <a:t>turning point </a:t>
            </a:r>
            <a:r>
              <a:rPr lang="en-US" sz="2400" b="1" dirty="0" smtClean="0"/>
              <a:t>of the American Revolution was the battle of </a:t>
            </a:r>
            <a:r>
              <a:rPr lang="en-US" sz="2400" b="1" u="sng" dirty="0" smtClean="0">
                <a:solidFill>
                  <a:srgbClr val="FFFF00"/>
                </a:solidFill>
              </a:rPr>
              <a:t>Saratoga</a:t>
            </a:r>
            <a:r>
              <a:rPr lang="en-US" sz="2400" b="1" dirty="0" smtClean="0"/>
              <a:t> in 1777.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Saratoga surrend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1828800"/>
            <a:ext cx="44196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Second Continental Congress included :</a:t>
            </a:r>
          </a:p>
          <a:p>
            <a:endParaRPr lang="en-US" dirty="0" smtClean="0"/>
          </a:p>
          <a:p>
            <a:r>
              <a:rPr lang="en-US" sz="2400" b="1" dirty="0" smtClean="0"/>
              <a:t>New attendees included </a:t>
            </a:r>
            <a:r>
              <a:rPr lang="en-US" sz="2400" b="1" u="sng" dirty="0" smtClean="0">
                <a:solidFill>
                  <a:srgbClr val="FFFF00"/>
                </a:solidFill>
              </a:rPr>
              <a:t>Ben Franklin</a:t>
            </a:r>
            <a:r>
              <a:rPr lang="en-US" sz="2400" b="1" dirty="0" smtClean="0"/>
              <a:t> and </a:t>
            </a:r>
            <a:r>
              <a:rPr lang="en-US" sz="2400" b="1" u="sng" dirty="0" smtClean="0">
                <a:solidFill>
                  <a:srgbClr val="FFFF00"/>
                </a:solidFill>
              </a:rPr>
              <a:t>Thomas Jefferson.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continental-congr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36526"/>
            <a:ext cx="5486400" cy="3769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Three Key Battles of the American Revolution:</a:t>
            </a:r>
          </a:p>
          <a:p>
            <a:endParaRPr lang="en-US" dirty="0" smtClean="0"/>
          </a:p>
          <a:p>
            <a:r>
              <a:rPr lang="en-US" sz="2400" b="1" dirty="0" smtClean="0">
                <a:hlinkClick r:id="rId3"/>
              </a:rPr>
              <a:t>The  </a:t>
            </a:r>
            <a:r>
              <a:rPr lang="en-US" sz="2400" b="1" u="sng" dirty="0" smtClean="0">
                <a:solidFill>
                  <a:srgbClr val="FFFF00"/>
                </a:solidFill>
                <a:hlinkClick r:id="rId3"/>
              </a:rPr>
              <a:t>French  </a:t>
            </a:r>
            <a:r>
              <a:rPr lang="en-US" sz="2400" b="1" dirty="0" smtClean="0">
                <a:hlinkClick r:id="rId3"/>
              </a:rPr>
              <a:t> </a:t>
            </a:r>
            <a:r>
              <a:rPr lang="en-US" sz="2400" b="1" dirty="0" smtClean="0"/>
              <a:t>where so impressed with the victory that they joined sides with USA against Great Britain.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Saratoga surrender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81400" y="1828800"/>
            <a:ext cx="44196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Three Key Battles of the American Revolution:</a:t>
            </a:r>
          </a:p>
          <a:p>
            <a:endParaRPr lang="en-US" dirty="0" smtClean="0"/>
          </a:p>
          <a:p>
            <a:r>
              <a:rPr lang="en-US" sz="2400" b="1" dirty="0" smtClean="0"/>
              <a:t>The  British </a:t>
            </a:r>
            <a:r>
              <a:rPr lang="en-US" sz="2400" b="1" u="sng" dirty="0" smtClean="0">
                <a:solidFill>
                  <a:srgbClr val="FFFF00"/>
                </a:solidFill>
              </a:rPr>
              <a:t>surrendered</a:t>
            </a:r>
            <a:r>
              <a:rPr lang="en-US" sz="2400" b="1" dirty="0" smtClean="0"/>
              <a:t> at the battle of </a:t>
            </a:r>
            <a:r>
              <a:rPr lang="en-US" sz="2400" b="1" u="sng" dirty="0" smtClean="0">
                <a:solidFill>
                  <a:srgbClr val="FFFF00"/>
                </a:solidFill>
              </a:rPr>
              <a:t>Yorktown</a:t>
            </a:r>
            <a:r>
              <a:rPr lang="en-US" sz="2400" b="1" dirty="0" smtClean="0"/>
              <a:t> in 1781.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Surrender_of_Lord_Cornwalli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00200"/>
            <a:ext cx="5486400" cy="3617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Second Continental   Congress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1775-1781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</a:rPr>
              <a:t>The Articles of Confederation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united the Colonies as one, but did not have the power to tax individual colonies. 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315-0818111510-Articles-of-Confederation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111375"/>
            <a:ext cx="3810000" cy="321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Revolutionary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End of the War!</a:t>
            </a:r>
          </a:p>
          <a:p>
            <a:endParaRPr lang="en-US" dirty="0" smtClean="0"/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The  Treaty of Paris  </a:t>
            </a:r>
            <a:r>
              <a:rPr lang="en-US" sz="2400" b="1" dirty="0" smtClean="0"/>
              <a:t>was signed in 1783, ending the Revolutionary War and giving America the land to the </a:t>
            </a:r>
            <a:r>
              <a:rPr lang="en-US" sz="2400" b="1" u="sng" dirty="0" smtClean="0">
                <a:solidFill>
                  <a:srgbClr val="FFFF00"/>
                </a:solidFill>
              </a:rPr>
              <a:t>Mississippi River. 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treaty-of-pari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676400"/>
            <a:ext cx="44196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z="2800" b="1" dirty="0" smtClean="0"/>
              <a:t>These delegates voted to organize the   </a:t>
            </a:r>
            <a:r>
              <a:rPr lang="en-US" sz="2800" b="1" u="sng" dirty="0" smtClean="0">
                <a:solidFill>
                  <a:srgbClr val="FFFF00"/>
                </a:solidFill>
              </a:rPr>
              <a:t>Continental Army</a:t>
            </a:r>
            <a:r>
              <a:rPr lang="en-US" sz="2800" b="1" dirty="0" smtClean="0"/>
              <a:t>. </a:t>
            </a:r>
          </a:p>
          <a:p>
            <a:endParaRPr lang="en-US" sz="2800" b="1" dirty="0" smtClean="0"/>
          </a:p>
        </p:txBody>
      </p:sp>
      <p:pic>
        <p:nvPicPr>
          <p:cNvPr id="8" name="Content Placeholder 7" descr="Continental Army Soldi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88766" y="1435100"/>
            <a:ext cx="236686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z="2400" b="1" dirty="0" smtClean="0"/>
              <a:t>George Washington was appointed </a:t>
            </a:r>
            <a:r>
              <a:rPr lang="en-US" sz="2400" b="1" u="sng" dirty="0" smtClean="0">
                <a:solidFill>
                  <a:srgbClr val="FFFF00"/>
                </a:solidFill>
              </a:rPr>
              <a:t>Commander-in-Chief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of the Continental Army. 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georgewashington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90442" y="1435100"/>
            <a:ext cx="396351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b="1" dirty="0" smtClean="0"/>
              <a:t>A final plea for peace was sent to King George at the request of the Loyalists. It was called the “</a:t>
            </a:r>
            <a:r>
              <a:rPr lang="en-US" sz="2400" b="1" u="sng" dirty="0" smtClean="0">
                <a:solidFill>
                  <a:srgbClr val="FFFF00"/>
                </a:solidFill>
                <a:hlinkClick r:id="rId2"/>
              </a:rPr>
              <a:t>Olive Branch Petition</a:t>
            </a:r>
            <a:r>
              <a:rPr lang="en-US" sz="2400" b="1" u="sng" dirty="0" smtClean="0"/>
              <a:t>”</a:t>
            </a:r>
            <a:r>
              <a:rPr lang="en-US" sz="2400" b="1" dirty="0" smtClean="0"/>
              <a:t>.  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OliveBranc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86350" y="2870708"/>
            <a:ext cx="2171700" cy="1700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A committee, led by </a:t>
            </a:r>
            <a:r>
              <a:rPr lang="en-US" sz="2400" b="1" u="sng" dirty="0" smtClean="0">
                <a:solidFill>
                  <a:srgbClr val="FFFF00"/>
                </a:solidFill>
              </a:rPr>
              <a:t>Thomas Jefferson </a:t>
            </a:r>
            <a:r>
              <a:rPr lang="en-US" sz="2400" b="1" dirty="0" smtClean="0"/>
              <a:t>was asked to draft a Declaration of Independence. 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Thomas_Jefferson_re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828800"/>
            <a:ext cx="37338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z="2400" b="1" dirty="0" smtClean="0"/>
              <a:t>An influential writer, Thomas Paine, wrote a pamphlet,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Common Sense</a:t>
            </a:r>
            <a:r>
              <a:rPr lang="en-US" sz="2400" b="1" i="1" dirty="0" smtClean="0"/>
              <a:t>. </a:t>
            </a:r>
            <a:r>
              <a:rPr lang="en-US" sz="2400" b="1" dirty="0" smtClean="0"/>
              <a:t>This booklet  helped recruit colonists to the cause for freedom.  </a:t>
            </a:r>
          </a:p>
          <a:p>
            <a:endParaRPr lang="en-US" sz="2000" b="1" dirty="0" smtClean="0"/>
          </a:p>
        </p:txBody>
      </p:sp>
      <p:pic>
        <p:nvPicPr>
          <p:cNvPr id="7" name="Content Placeholder 6" descr="Thomas_Pain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0112" y="1816100"/>
            <a:ext cx="2924175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sz="2800" b="1" dirty="0" smtClean="0"/>
              <a:t>The Declaration of Independence was adopted into law on </a:t>
            </a:r>
            <a:r>
              <a:rPr lang="en-US" sz="2800" b="1" u="sng" dirty="0" smtClean="0">
                <a:solidFill>
                  <a:srgbClr val="FFFF00"/>
                </a:solidFill>
                <a:hlinkClick r:id="rId3"/>
              </a:rPr>
              <a:t>July 4, 1776</a:t>
            </a:r>
            <a:r>
              <a:rPr lang="en-US" sz="2800" b="1" dirty="0" smtClean="0"/>
              <a:t>.  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george-washington-declaration-of-independence-large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75443" y="1435100"/>
            <a:ext cx="439351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“All men are created equal and endowed by their creator with certain unalienable rights, that among these are life, liberty and the pursuit of happiness.”</a:t>
            </a:r>
            <a:r>
              <a:rPr lang="en-US" sz="2800" b="1" dirty="0" smtClean="0">
                <a:solidFill>
                  <a:srgbClr val="FFFF00"/>
                </a:solidFill>
              </a:rPr>
              <a:t>.  </a:t>
            </a:r>
          </a:p>
          <a:p>
            <a:endParaRPr lang="en-US" sz="2000" b="1" dirty="0" smtClean="0"/>
          </a:p>
        </p:txBody>
      </p:sp>
      <p:pic>
        <p:nvPicPr>
          <p:cNvPr id="8" name="Content Placeholder 7" descr="george-washington-declaration-of-independence-lar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75443" y="1435100"/>
            <a:ext cx="439351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2124</TotalTime>
  <Words>549</Words>
  <Application>Microsoft Office PowerPoint</Application>
  <PresentationFormat>On-screen Show (4:3)</PresentationFormat>
  <Paragraphs>111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Second Continental Congress</vt:lpstr>
      <vt:lpstr>Second Continental Congress</vt:lpstr>
      <vt:lpstr>Second Continental Congress</vt:lpstr>
      <vt:lpstr>Second Continental Congress</vt:lpstr>
      <vt:lpstr>Second Continental Congress</vt:lpstr>
      <vt:lpstr>Second Continental Congress</vt:lpstr>
      <vt:lpstr>Second Continental Congress</vt:lpstr>
      <vt:lpstr>Second Continental Congress</vt:lpstr>
      <vt:lpstr>Second Continental Congress</vt:lpstr>
      <vt:lpstr>Second Continental Congress</vt:lpstr>
      <vt:lpstr>Second Continental Congress</vt:lpstr>
      <vt:lpstr>The Revolutionary War</vt:lpstr>
      <vt:lpstr>The Revolutionary War</vt:lpstr>
      <vt:lpstr>The Revolutionary War</vt:lpstr>
      <vt:lpstr>The Revolutionary War</vt:lpstr>
      <vt:lpstr>The Revolutionary War</vt:lpstr>
      <vt:lpstr>The Revolutionary War</vt:lpstr>
      <vt:lpstr>The Revolutionary War</vt:lpstr>
      <vt:lpstr>The Revolutionary War</vt:lpstr>
      <vt:lpstr>The Revolutionary War</vt:lpstr>
      <vt:lpstr>The Revolutionary War</vt:lpstr>
      <vt:lpstr>Second Continental Congress</vt:lpstr>
      <vt:lpstr>The Revolutionary War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Continental Congress</dc:title>
  <dc:creator>jeff</dc:creator>
  <cp:lastModifiedBy>Kyle Smith</cp:lastModifiedBy>
  <cp:revision>15</cp:revision>
  <dcterms:created xsi:type="dcterms:W3CDTF">2011-10-13T02:46:49Z</dcterms:created>
  <dcterms:modified xsi:type="dcterms:W3CDTF">2015-10-27T15:34:47Z</dcterms:modified>
</cp:coreProperties>
</file>