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48" r:id="rId2"/>
    <p:sldId id="456" r:id="rId3"/>
    <p:sldId id="476" r:id="rId4"/>
    <p:sldId id="483" r:id="rId5"/>
    <p:sldId id="473" r:id="rId6"/>
    <p:sldId id="474" r:id="rId7"/>
    <p:sldId id="475" r:id="rId8"/>
    <p:sldId id="504" r:id="rId9"/>
    <p:sldId id="472" r:id="rId10"/>
    <p:sldId id="477" r:id="rId11"/>
    <p:sldId id="490" r:id="rId12"/>
    <p:sldId id="431" r:id="rId13"/>
    <p:sldId id="432" r:id="rId14"/>
    <p:sldId id="433" r:id="rId15"/>
    <p:sldId id="434" r:id="rId16"/>
    <p:sldId id="435" r:id="rId17"/>
    <p:sldId id="484" r:id="rId18"/>
    <p:sldId id="436" r:id="rId19"/>
    <p:sldId id="437" r:id="rId20"/>
    <p:sldId id="505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501" r:id="rId30"/>
    <p:sldId id="446" r:id="rId31"/>
    <p:sldId id="447" r:id="rId32"/>
    <p:sldId id="448" r:id="rId33"/>
    <p:sldId id="449" r:id="rId34"/>
    <p:sldId id="450" r:id="rId35"/>
    <p:sldId id="451" r:id="rId36"/>
    <p:sldId id="506" r:id="rId37"/>
    <p:sldId id="452" r:id="rId38"/>
    <p:sldId id="453" r:id="rId39"/>
    <p:sldId id="481" r:id="rId40"/>
    <p:sldId id="454" r:id="rId41"/>
    <p:sldId id="455" r:id="rId42"/>
    <p:sldId id="471" r:id="rId43"/>
    <p:sldId id="480" r:id="rId44"/>
    <p:sldId id="48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3250" autoAdjust="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4607-EF2F-4C46-843B-44F21F816AD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E39-177D-491A-A0DA-D26FB6242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0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5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7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9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9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5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57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5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8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0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5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8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79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9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6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0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4E39-177D-491A-A0DA-D26FB62427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971-2428-4E2C-8AAF-E3FB0D000CA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A2CA4F-D6CF-43E8-B581-8E0365FE5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</a:t>
            </a:r>
            <a:r>
              <a:rPr lang="en-US" sz="6000" b="1" dirty="0" smtClean="0">
                <a:solidFill>
                  <a:srgbClr val="FF0000"/>
                </a:solidFill>
                <a:latin typeface="Britannic Bold" pitchFamily="34" charset="0"/>
              </a:rPr>
              <a:t> Destiny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anifest-destin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028" y="0"/>
            <a:ext cx="917102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Louisiana Purchase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Kansas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,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Nebraska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, and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South Dakota 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were now possible due to the Louisiana Purchase of 1803.</a:t>
            </a:r>
          </a:p>
        </p:txBody>
      </p:sp>
      <p:pic>
        <p:nvPicPr>
          <p:cNvPr id="5" name="Content Placeholder 4" descr="LouisianaPurchase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65" b="-18065"/>
          <a:stretch/>
        </p:blipFill>
        <p:spPr/>
      </p:pic>
    </p:spTree>
    <p:extLst>
      <p:ext uri="{BB962C8B-B14F-4D97-AF65-F5344CB8AC3E}">
        <p14:creationId xmlns:p14="http://schemas.microsoft.com/office/powerpoint/2010/main" val="27553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Santa Fe Trail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Santa Fe Trai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l was a 900 mile trade route that helped goods to be sold in the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southwest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.  </a:t>
            </a:r>
          </a:p>
        </p:txBody>
      </p:sp>
      <p:pic>
        <p:nvPicPr>
          <p:cNvPr id="6" name="Content Placeholder 5" descr="Santa Fe Trail Pi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76" b="-15876"/>
          <a:stretch>
            <a:fillRect/>
          </a:stretch>
        </p:blipFill>
        <p:spPr>
          <a:xfrm>
            <a:off x="3139440" y="1435100"/>
            <a:ext cx="5775960" cy="4813300"/>
          </a:xfrm>
        </p:spPr>
      </p:pic>
    </p:spTree>
    <p:extLst>
      <p:ext uri="{BB962C8B-B14F-4D97-AF65-F5344CB8AC3E}">
        <p14:creationId xmlns:p14="http://schemas.microsoft.com/office/powerpoint/2010/main" val="3750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Oregon Country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was claimed by the USA, Britain, Spain, and Russia.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oregon count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057400"/>
            <a:ext cx="52578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beaver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was almost extinct in Europe. In Oregon there were millions and their skins were very valuable.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Beaver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Mountain Men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trapped the beavers and sent their skins back to the American Fur Company.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OUNTAIN_MAN_OF_CASTLE_ROCK_by_buffalographic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55233"/>
            <a:ext cx="5486400" cy="4131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1819 Spain agreed to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Adams-</a:t>
            </a:r>
            <a:r>
              <a:rPr lang="en-US" sz="3200" u="sng" dirty="0" err="1" smtClean="0">
                <a:solidFill>
                  <a:srgbClr val="FFFF00"/>
                </a:solidFill>
                <a:latin typeface="Britannic Bold" pitchFamily="34" charset="0"/>
              </a:rPr>
              <a:t>Onis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Treaty, giving up it’s right to the Oregon.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Adams-Onis Trea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24076"/>
            <a:ext cx="5486400" cy="4194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1824 Russia gave up any claim to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Oregon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Territory.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Adams-Onis Treat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24076"/>
            <a:ext cx="5486400" cy="4194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Oregon Trail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Oregon Trail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was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earliest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route through to the west coast.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 descr="otmap1843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38" b="-23438"/>
          <a:stretch>
            <a:fillRect/>
          </a:stretch>
        </p:blipFill>
        <p:spPr>
          <a:xfrm>
            <a:off x="3048000" y="1435100"/>
            <a:ext cx="5867400" cy="4889500"/>
          </a:xfrm>
        </p:spPr>
      </p:pic>
    </p:spTree>
    <p:extLst>
      <p:ext uri="{BB962C8B-B14F-4D97-AF65-F5344CB8AC3E}">
        <p14:creationId xmlns:p14="http://schemas.microsoft.com/office/powerpoint/2010/main" val="4053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1844 the cry was “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Fifty-four Forty or Fight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.” The USA wanted total claim to Oregon.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54-40 or figh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8161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1846 Britain gave up it’s claim below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49</a:t>
            </a:r>
            <a:r>
              <a:rPr lang="en-US" sz="3200" u="sng" baseline="30000" dirty="0" smtClean="0">
                <a:solidFill>
                  <a:srgbClr val="FFFF00"/>
                </a:solidFill>
                <a:latin typeface="Britannic Bold" pitchFamily="34" charset="0"/>
              </a:rPr>
              <a:t>th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 Parallel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Oregon 184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435100"/>
            <a:ext cx="5486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Manifest Destiny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–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belief that Americans were “destined” to own land from Ocean to Ocean.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Best Westward Expansion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76153"/>
            <a:ext cx="5486400" cy="3489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Discuss with your group what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cartoons might be for Oregon</a:t>
            </a:r>
          </a:p>
        </p:txBody>
      </p:sp>
      <p:pic>
        <p:nvPicPr>
          <p:cNvPr id="9" name="Content Placeholder 8" descr="Oregon 184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435100"/>
            <a:ext cx="5486400" cy="4572000"/>
          </a:xfrm>
        </p:spPr>
      </p:pic>
    </p:spTree>
    <p:extLst>
      <p:ext uri="{BB962C8B-B14F-4D97-AF65-F5344CB8AC3E}">
        <p14:creationId xmlns:p14="http://schemas.microsoft.com/office/powerpoint/2010/main" val="1253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the early 1800’s Spain offered tracts of land for people who would move to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Texas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United_States_1802-1803-03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2133600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Stephen F. Austin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came to settle and recruited 300 other families as well.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StephenFAust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3933" y="1435100"/>
            <a:ext cx="443653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8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During this time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Mexico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declared their independence from Spain.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11-20-2008Mexico-1821_Cop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82298"/>
            <a:ext cx="5486400" cy="36776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By 1830 there were 9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Americans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for every 1 Mexican in Texas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exas 18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56326"/>
            <a:ext cx="5486400" cy="4129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1830 the Mexican government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closed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the border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to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Americans and stopped trade.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exas 18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56326"/>
            <a:ext cx="5486400" cy="4129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In 1836 Texas declared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independence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and lost an epic battle at the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Alamo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.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the-alam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52825" y="1758950"/>
            <a:ext cx="5238750" cy="392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A few months later Texas would gain her independence with the defeat of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Santa Anna 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at the battle of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San Jacinto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san-jacinto-da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In 1845 Texas was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annexed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into the United States of America as the 28</a:t>
            </a:r>
            <a:r>
              <a:rPr lang="en-US" sz="2800" baseline="30000" dirty="0" smtClean="0">
                <a:solidFill>
                  <a:srgbClr val="FFFF00"/>
                </a:solidFill>
                <a:latin typeface="Britannic Bold" pitchFamily="34" charset="0"/>
              </a:rPr>
              <a:t>th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state to join the Union.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United_States_1845-12-1846-0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676400"/>
            <a:ext cx="44958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0600" y="2133600"/>
            <a:ext cx="2514600" cy="4330700"/>
          </a:xfrm>
        </p:spPr>
        <p:txBody>
          <a:bodyPr>
            <a:normAutofit fontScale="85000" lnSpcReduction="20000"/>
          </a:bodyPr>
          <a:lstStyle/>
          <a:p>
            <a:r>
              <a:rPr lang="en-US" sz="3000" u="sng" dirty="0" smtClean="0">
                <a:solidFill>
                  <a:srgbClr val="FFFF00"/>
                </a:solidFill>
                <a:latin typeface="Britannic Bold" pitchFamily="34" charset="0"/>
              </a:rPr>
              <a:t>Joseph Smith </a:t>
            </a:r>
            <a:r>
              <a:rPr lang="en-US" sz="3000" dirty="0" smtClean="0">
                <a:solidFill>
                  <a:srgbClr val="FFFF00"/>
                </a:solidFill>
                <a:latin typeface="Britannic Bold" pitchFamily="34" charset="0"/>
              </a:rPr>
              <a:t>and Brigham Young led the Mormons on pilgrimage (the </a:t>
            </a:r>
            <a:r>
              <a:rPr lang="en-US" sz="3000" u="sng" dirty="0" smtClean="0">
                <a:solidFill>
                  <a:srgbClr val="FFFF00"/>
                </a:solidFill>
                <a:latin typeface="Britannic Bold" pitchFamily="34" charset="0"/>
              </a:rPr>
              <a:t>Mormon Trail</a:t>
            </a:r>
            <a:r>
              <a:rPr lang="en-US" sz="3000" dirty="0" smtClean="0">
                <a:solidFill>
                  <a:srgbClr val="FFFF00"/>
                </a:solidFill>
                <a:latin typeface="Britannic Bold" pitchFamily="34" charset="0"/>
              </a:rPr>
              <a:t>) to Utah where they established their church.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 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welve-and-the-seventy-part-3-Joseph-Brigham-4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187575"/>
            <a:ext cx="4572000" cy="3067050"/>
          </a:xfrm>
        </p:spPr>
      </p:pic>
    </p:spTree>
    <p:extLst>
      <p:ext uri="{BB962C8B-B14F-4D97-AF65-F5344CB8AC3E}">
        <p14:creationId xmlns:p14="http://schemas.microsoft.com/office/powerpoint/2010/main" val="1098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Americans wanted to spread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DEMOCRACY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from ocean to ocean.</a:t>
            </a:r>
          </a:p>
        </p:txBody>
      </p:sp>
      <p:pic>
        <p:nvPicPr>
          <p:cNvPr id="7" name="Content Placeholder 6" descr="Best Westward Expansion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76153"/>
            <a:ext cx="5486400" cy="3489893"/>
          </a:xfrm>
        </p:spPr>
      </p:pic>
    </p:spTree>
    <p:extLst>
      <p:ext uri="{BB962C8B-B14F-4D97-AF65-F5344CB8AC3E}">
        <p14:creationId xmlns:p14="http://schemas.microsoft.com/office/powerpoint/2010/main" val="24446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In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California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, Mexican ranch owners (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rancheros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) used Native Americans as slaves to work on their ranches.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Nebel_Voyage_02_Ranchero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67735"/>
            <a:ext cx="5486400" cy="4106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USA President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James Polk 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wanted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New Mexico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and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California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to complete his belief in Manifest Destiny.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james-polk-pictu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04488" y="1435100"/>
            <a:ext cx="453542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Polk offered Mexico money for New Mexico and California. Mexico said “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No!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”.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on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905000"/>
            <a:ext cx="49530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Mexico threatened to retake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Texas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 and bring the state back into their nation. This provoked a </a:t>
            </a:r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WAR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!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MexicanW_BattleBuena_10C_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980882"/>
            <a:ext cx="5486400" cy="348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In1847 the USA Army captured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Mexico City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forcing the Mexican government to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surrender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exico_nebe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752600"/>
            <a:ext cx="48006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The USA and Mexico agree to peace in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Treaty of Guadalupe Hidalgo.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guadalup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720850"/>
            <a:ext cx="28321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Discuss what the cartoons for Texas might be….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United_States_1845-12-1846-0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676400"/>
            <a:ext cx="4495800" cy="3581400"/>
          </a:xfrm>
        </p:spPr>
      </p:pic>
    </p:spTree>
    <p:extLst>
      <p:ext uri="{BB962C8B-B14F-4D97-AF65-F5344CB8AC3E}">
        <p14:creationId xmlns:p14="http://schemas.microsoft.com/office/powerpoint/2010/main" val="3745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Mexican Cession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the USA bought California and New Mexico for $15 million.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mexican cessio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600200"/>
            <a:ext cx="4953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1853 the USA paid Mexico $10 million in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Gadsden Purchase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gadsen purchas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905001"/>
            <a:ext cx="49530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810000" cy="51943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Before the Gadsden Purchase, </a:t>
            </a:r>
            <a:r>
              <a:rPr lang="en-US" sz="3600" u="sng" dirty="0" smtClean="0">
                <a:solidFill>
                  <a:srgbClr val="FFFF00"/>
                </a:solidFill>
                <a:latin typeface="Britannic Bold" pitchFamily="34" charset="0"/>
              </a:rPr>
              <a:t>the Rocky Mountains </a:t>
            </a:r>
            <a:r>
              <a:rPr lang="en-US" sz="3600" dirty="0" smtClean="0">
                <a:solidFill>
                  <a:srgbClr val="FFFF00"/>
                </a:solidFill>
                <a:latin typeface="Britannic Bold" pitchFamily="34" charset="0"/>
              </a:rPr>
              <a:t>were a barrier that all moving west had to cross.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8" name="Content Placeholder 7" descr="the-rocky-mountains0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07" r="-63407"/>
          <a:stretch>
            <a:fillRect/>
          </a:stretch>
        </p:blipFill>
        <p:spPr>
          <a:xfrm>
            <a:off x="3124200" y="1447800"/>
            <a:ext cx="7162800" cy="5270500"/>
          </a:xfrm>
        </p:spPr>
      </p:pic>
    </p:spTree>
    <p:extLst>
      <p:ext uri="{BB962C8B-B14F-4D97-AF65-F5344CB8AC3E}">
        <p14:creationId xmlns:p14="http://schemas.microsoft.com/office/powerpoint/2010/main" val="1731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Settlers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moved west to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find a new life.</a:t>
            </a:r>
          </a:p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Best Westward Expansion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976153"/>
            <a:ext cx="5486400" cy="3489893"/>
          </a:xfrm>
        </p:spPr>
      </p:pic>
    </p:spTree>
    <p:extLst>
      <p:ext uri="{BB962C8B-B14F-4D97-AF65-F5344CB8AC3E}">
        <p14:creationId xmlns:p14="http://schemas.microsoft.com/office/powerpoint/2010/main" val="1762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1848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gold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 was discovered at Sutter’s Mill in California.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sutters mi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715221"/>
            <a:ext cx="5486400" cy="4011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r>
              <a:rPr lang="en-US" sz="6000" dirty="0" smtClean="0">
                <a:latin typeface="Britannic Bold" pitchFamily="34" charset="0"/>
              </a:rPr>
              <a:t>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In 1849 the secret was out and a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GOLD RUSH 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took place as people flocked to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California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 smtClean="0">
              <a:latin typeface="Britannic Bold" pitchFamily="34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gold rus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676400"/>
            <a:ext cx="2939796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Gold Rush Immigrants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5270500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000" dirty="0" smtClean="0">
                <a:solidFill>
                  <a:srgbClr val="FFFF00"/>
                </a:solidFill>
                <a:latin typeface="Britannic Bold" pitchFamily="34" charset="0"/>
              </a:rPr>
              <a:t>Those who arrived in 1849 were called the “</a:t>
            </a:r>
            <a:r>
              <a:rPr lang="en-US" sz="3000" u="sng" dirty="0" smtClean="0">
                <a:solidFill>
                  <a:srgbClr val="FFFF00"/>
                </a:solidFill>
                <a:latin typeface="Britannic Bold" pitchFamily="34" charset="0"/>
              </a:rPr>
              <a:t>forty-niners</a:t>
            </a:r>
            <a:r>
              <a:rPr lang="en-US" sz="3000" dirty="0" smtClean="0">
                <a:solidFill>
                  <a:srgbClr val="FFFF00"/>
                </a:solidFill>
                <a:latin typeface="Britannic Bold" pitchFamily="34" charset="0"/>
              </a:rPr>
              <a:t>.”</a:t>
            </a:r>
          </a:p>
          <a:p>
            <a:endParaRPr lang="en-US" sz="30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30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000" dirty="0" smtClean="0">
                <a:solidFill>
                  <a:srgbClr val="FFFF00"/>
                </a:solidFill>
                <a:latin typeface="Britannic Bold" pitchFamily="34" charset="0"/>
              </a:rPr>
              <a:t>Many of the gold seekers came to California by sea.</a:t>
            </a:r>
          </a:p>
        </p:txBody>
      </p:sp>
      <p:pic>
        <p:nvPicPr>
          <p:cNvPr id="6" name="Content Placeholder 5" descr="1196104581-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51" b="-13051"/>
          <a:stretch>
            <a:fillRect/>
          </a:stretch>
        </p:blipFill>
        <p:spPr>
          <a:xfrm>
            <a:off x="3276600" y="1066800"/>
            <a:ext cx="4130040" cy="3441700"/>
          </a:xfrm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8" y="3962400"/>
            <a:ext cx="4154574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Gold Rush Immigrants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743200" cy="52705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  <a:latin typeface="Britannic Bold" pitchFamily="34" charset="0"/>
              </a:rPr>
              <a:t>The Chinese </a:t>
            </a:r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arrived in the United States to work on the west coast during the Gold Rush.</a:t>
            </a: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Britannic Bold" pitchFamily="34" charset="0"/>
              </a:rPr>
              <a:t>This group of immigrants established California’s Chinese American community.</a:t>
            </a:r>
          </a:p>
        </p:txBody>
      </p:sp>
      <p:pic>
        <p:nvPicPr>
          <p:cNvPr id="5" name="Content Placeholder 4" descr="oc52mnrs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7" b="-3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9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Manifest Destiny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667000" cy="4813300"/>
          </a:xfrm>
        </p:spPr>
        <p:txBody>
          <a:bodyPr>
            <a:normAutofit fontScale="92500"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John </a:t>
            </a:r>
            <a:r>
              <a:rPr lang="en-US" sz="3200" u="sng" dirty="0" err="1" smtClean="0">
                <a:solidFill>
                  <a:srgbClr val="FFFF00"/>
                </a:solidFill>
                <a:latin typeface="Britannic Bold" pitchFamily="34" charset="0"/>
              </a:rPr>
              <a:t>Gast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, a famous artist, painted the Manifest Destiny painting entitled, “American Progress” in 1872.</a:t>
            </a:r>
          </a:p>
        </p:txBody>
      </p:sp>
      <p:pic>
        <p:nvPicPr>
          <p:cNvPr id="6" name="Content Placeholder 5" descr="gast-p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1" b="-5851"/>
          <a:stretch>
            <a:fillRect/>
          </a:stretch>
        </p:blipFill>
        <p:spPr>
          <a:xfrm>
            <a:off x="3352800" y="1295400"/>
            <a:ext cx="5608320" cy="5486400"/>
          </a:xfrm>
        </p:spPr>
      </p:pic>
    </p:spTree>
    <p:extLst>
      <p:ext uri="{BB962C8B-B14F-4D97-AF65-F5344CB8AC3E}">
        <p14:creationId xmlns:p14="http://schemas.microsoft.com/office/powerpoint/2010/main" val="13320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Northwest Ordinance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Passed in 1787, the NW Ordinance created the NW territory out of the lands north of the Ohio River and east of the Mississippi River.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 descr="BmuoOG4DkMjXv3xdYcgMDzl72eJkfbmt4t8yenImKBVvK0kTmF0xjctABnaLJIm9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8" r="-6788"/>
          <a:stretch>
            <a:fillRect/>
          </a:stretch>
        </p:blipFill>
        <p:spPr>
          <a:xfrm>
            <a:off x="2971800" y="1371600"/>
            <a:ext cx="6050280" cy="5041900"/>
          </a:xfrm>
        </p:spPr>
      </p:pic>
    </p:spTree>
    <p:extLst>
      <p:ext uri="{BB962C8B-B14F-4D97-AF65-F5344CB8AC3E}">
        <p14:creationId xmlns:p14="http://schemas.microsoft.com/office/powerpoint/2010/main" val="29684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Northwest Ordinance 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The NW Ordinance 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provided a way to establish territories that could eventually become states.</a:t>
            </a:r>
          </a:p>
        </p:txBody>
      </p:sp>
      <p:pic>
        <p:nvPicPr>
          <p:cNvPr id="7" name="Content Placeholder 6" descr="northwest-ordinance-m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0" b="-9390"/>
          <a:stretch>
            <a:fillRect/>
          </a:stretch>
        </p:blipFill>
        <p:spPr>
          <a:xfrm>
            <a:off x="2865120" y="1435100"/>
            <a:ext cx="6050280" cy="5041900"/>
          </a:xfrm>
        </p:spPr>
      </p:pic>
    </p:spTree>
    <p:extLst>
      <p:ext uri="{BB962C8B-B14F-4D97-AF65-F5344CB8AC3E}">
        <p14:creationId xmlns:p14="http://schemas.microsoft.com/office/powerpoint/2010/main" val="10935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Northwest Ordinance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286000" cy="48895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60,000 people </a:t>
            </a:r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were needed in a territory before it could become a state.</a:t>
            </a:r>
          </a:p>
        </p:txBody>
      </p:sp>
      <p:pic>
        <p:nvPicPr>
          <p:cNvPr id="5" name="Content Placeholder 4" descr="northwest-ordinance-m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0" b="-9390"/>
          <a:stretch>
            <a:fillRect/>
          </a:stretch>
        </p:blipFill>
        <p:spPr>
          <a:xfrm>
            <a:off x="2895600" y="1447800"/>
            <a:ext cx="6035040" cy="5029200"/>
          </a:xfrm>
        </p:spPr>
      </p:pic>
    </p:spTree>
    <p:extLst>
      <p:ext uri="{BB962C8B-B14F-4D97-AF65-F5344CB8AC3E}">
        <p14:creationId xmlns:p14="http://schemas.microsoft.com/office/powerpoint/2010/main" val="3641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Northwest Ordinance</a:t>
            </a:r>
            <a:endParaRPr lang="en-US" sz="6000" dirty="0"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286000" cy="48895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Flip your notes sheet over</a:t>
            </a:r>
          </a:p>
          <a:p>
            <a:endParaRPr lang="en-US" sz="2800" u="sng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800" u="sng" dirty="0" smtClean="0">
                <a:solidFill>
                  <a:srgbClr val="FFFF00"/>
                </a:solidFill>
                <a:latin typeface="Britannic Bold" pitchFamily="34" charset="0"/>
              </a:rPr>
              <a:t>Discuss with your group what we should add as notes.  </a:t>
            </a:r>
            <a:endParaRPr lang="en-US" sz="28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5" name="Content Placeholder 4" descr="northwest-ordinance-m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0" b="-9390"/>
          <a:stretch>
            <a:fillRect/>
          </a:stretch>
        </p:blipFill>
        <p:spPr>
          <a:xfrm>
            <a:off x="2895600" y="1447800"/>
            <a:ext cx="6035040" cy="5029200"/>
          </a:xfrm>
        </p:spPr>
      </p:pic>
    </p:spTree>
    <p:extLst>
      <p:ext uri="{BB962C8B-B14F-4D97-AF65-F5344CB8AC3E}">
        <p14:creationId xmlns:p14="http://schemas.microsoft.com/office/powerpoint/2010/main" val="20197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America’s Expansion</a:t>
            </a:r>
            <a:endParaRPr lang="en-US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209800" cy="53467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During the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early 1800’s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, the United States had its greatest </a:t>
            </a:r>
            <a:r>
              <a:rPr lang="en-US" sz="3200" u="sng" dirty="0" smtClean="0">
                <a:solidFill>
                  <a:srgbClr val="FFFF00"/>
                </a:solidFill>
                <a:latin typeface="Britannic Bold" pitchFamily="34" charset="0"/>
              </a:rPr>
              <a:t>expansion</a:t>
            </a:r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endParaRPr lang="en-US" sz="32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ritannic Bold" pitchFamily="34" charset="0"/>
              </a:rPr>
              <a:t>Between 1790 and 1820, the US doubled its size and added 10 new states.</a:t>
            </a:r>
          </a:p>
          <a:p>
            <a:pPr algn="ctr"/>
            <a:endParaRPr lang="en-US" sz="54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371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1790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6172200"/>
            <a:ext cx="910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1820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 descr="us_territorial_growth 17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2801835" cy="3657600"/>
          </a:xfrm>
          <a:prstGeom prst="rect">
            <a:avLst/>
          </a:prstGeom>
        </p:spPr>
      </p:pic>
      <p:pic>
        <p:nvPicPr>
          <p:cNvPr id="14" name="Content Placeholder 13" descr="us_territorial_growth 182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9" b="-17029"/>
          <a:stretch>
            <a:fillRect/>
          </a:stretch>
        </p:blipFill>
        <p:spPr>
          <a:xfrm>
            <a:off x="4724401" y="3630082"/>
            <a:ext cx="4343400" cy="3619501"/>
          </a:xfrm>
        </p:spPr>
      </p:pic>
    </p:spTree>
    <p:extLst>
      <p:ext uri="{BB962C8B-B14F-4D97-AF65-F5344CB8AC3E}">
        <p14:creationId xmlns:p14="http://schemas.microsoft.com/office/powerpoint/2010/main" val="5929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9473</TotalTime>
  <Words>842</Words>
  <Application>Microsoft Office PowerPoint</Application>
  <PresentationFormat>On-screen Show (4:3)</PresentationFormat>
  <Paragraphs>153</Paragraphs>
  <Slides>44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Britannic Bold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Manifest Destiny</vt:lpstr>
      <vt:lpstr>Manifest Destiny </vt:lpstr>
      <vt:lpstr>Manifest Destiny </vt:lpstr>
      <vt:lpstr>Manifest Destiny </vt:lpstr>
      <vt:lpstr>Northwest Ordinance</vt:lpstr>
      <vt:lpstr>Northwest Ordinance </vt:lpstr>
      <vt:lpstr>Northwest Ordinance</vt:lpstr>
      <vt:lpstr>Northwest Ordinance</vt:lpstr>
      <vt:lpstr>America’s Expansion</vt:lpstr>
      <vt:lpstr>Louisiana Purchase</vt:lpstr>
      <vt:lpstr>Santa Fe Trail</vt:lpstr>
      <vt:lpstr>Manifest Destiny </vt:lpstr>
      <vt:lpstr>Manifest Destiny </vt:lpstr>
      <vt:lpstr>Manifest Destiny </vt:lpstr>
      <vt:lpstr>Manifest Destiny </vt:lpstr>
      <vt:lpstr>Manifest Destiny </vt:lpstr>
      <vt:lpstr>Oregon Trail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Manifest Destiny </vt:lpstr>
      <vt:lpstr>Gold Rush Immigrants</vt:lpstr>
      <vt:lpstr>Gold Rush Immigrants</vt:lpstr>
      <vt:lpstr>Manifest Destiny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Us</dc:title>
  <dc:creator>jeff</dc:creator>
  <cp:lastModifiedBy>Kyle Smith</cp:lastModifiedBy>
  <cp:revision>63</cp:revision>
  <dcterms:created xsi:type="dcterms:W3CDTF">2011-10-19T23:37:51Z</dcterms:created>
  <dcterms:modified xsi:type="dcterms:W3CDTF">2016-02-01T13:46:40Z</dcterms:modified>
</cp:coreProperties>
</file>