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79" r:id="rId4"/>
    <p:sldId id="280" r:id="rId5"/>
    <p:sldId id="281" r:id="rId6"/>
    <p:sldId id="282" r:id="rId7"/>
    <p:sldId id="285" r:id="rId8"/>
    <p:sldId id="283" r:id="rId9"/>
    <p:sldId id="284" r:id="rId10"/>
    <p:sldId id="286" r:id="rId11"/>
    <p:sldId id="287" r:id="rId12"/>
    <p:sldId id="28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E63A0-BD27-45C9-ADFD-47ABB1681D3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BEE80-72BF-4D1B-B17B-3A7BDEA25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BEE80-72BF-4D1B-B17B-3A7BDEA250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32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BEE80-72BF-4D1B-B17B-3A7BDEA2507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3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66A4-46C0-4F4C-9CE6-D6178B818B97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0DB5-94EE-4102-A70A-8AE2A1C397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66A4-46C0-4F4C-9CE6-D6178B818B97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0DB5-94EE-4102-A70A-8AE2A1C39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66A4-46C0-4F4C-9CE6-D6178B818B97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0DB5-94EE-4102-A70A-8AE2A1C39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66A4-46C0-4F4C-9CE6-D6178B818B97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0DB5-94EE-4102-A70A-8AE2A1C39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66A4-46C0-4F4C-9CE6-D6178B818B97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0DB5-94EE-4102-A70A-8AE2A1C397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66A4-46C0-4F4C-9CE6-D6178B818B97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0DB5-94EE-4102-A70A-8AE2A1C39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66A4-46C0-4F4C-9CE6-D6178B818B97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0DB5-94EE-4102-A70A-8AE2A1C397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66A4-46C0-4F4C-9CE6-D6178B818B97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0DB5-94EE-4102-A70A-8AE2A1C39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66A4-46C0-4F4C-9CE6-D6178B818B97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0DB5-94EE-4102-A70A-8AE2A1C39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66A4-46C0-4F4C-9CE6-D6178B818B97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C0DB5-94EE-4102-A70A-8AE2A1C39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6B2566A4-46C0-4F4C-9CE6-D6178B818B97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3D6C0DB5-94EE-4102-A70A-8AE2A1C39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B2566A4-46C0-4F4C-9CE6-D6178B818B97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D6C0DB5-94EE-4102-A70A-8AE2A1C397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a_KOu09z_GA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 Battle of Lexington and Concord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 vert="horz" anchor="t">
            <a:normAutofit/>
          </a:bodyPr>
          <a:lstStyle/>
          <a:p>
            <a:r>
              <a:rPr lang="EN-US" sz="3600">
                <a:solidFill>
                  <a:srgbClr val="FFFF00"/>
                </a:solidFill>
              </a:rPr>
              <a:t>Upon hearing of the </a:t>
            </a:r>
            <a:r>
              <a:rPr lang="EN-US" sz="3600" b="1" u="sng">
                <a:solidFill>
                  <a:srgbClr val="FFC000"/>
                </a:solidFill>
              </a:rPr>
              <a:t>Intolerable Acts</a:t>
            </a:r>
            <a:r>
              <a:rPr lang="EN-US" sz="3600">
                <a:solidFill>
                  <a:srgbClr val="FFFF00"/>
                </a:solidFill>
              </a:rPr>
              <a:t>, the colonies assembled.</a:t>
            </a:r>
          </a:p>
          <a:p>
            <a:endParaRPr lang="en-US" sz="3600">
              <a:solidFill>
                <a:srgbClr val="FFFF00"/>
              </a:solidFill>
            </a:endParaRPr>
          </a:p>
          <a:p>
            <a:endParaRPr lang="en-US" sz="3600" b="1">
              <a:solidFill>
                <a:srgbClr val="FFFF00"/>
              </a:solidFill>
            </a:endParaRPr>
          </a:p>
        </p:txBody>
      </p:sp>
      <p:pic>
        <p:nvPicPr>
          <p:cNvPr id="7" name="Content Placeholder 6" descr="first-continental-congress-carpenters-hall-wcpd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138392" y="1435100"/>
            <a:ext cx="4067616" cy="457200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The Battle of Lexington and Concord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sz="2000" b="1">
              <a:solidFill>
                <a:srgbClr val="FFFF00"/>
              </a:solidFill>
            </a:endParaRPr>
          </a:p>
          <a:p>
            <a:pPr marL="54864" lvl="1" indent="0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2800" b="1" u="sng">
                <a:solidFill>
                  <a:srgbClr val="FFFF00"/>
                </a:solidFill>
              </a:rPr>
              <a:t>More British soldiers </a:t>
            </a:r>
            <a:r>
              <a:rPr lang="en-US" sz="2800" b="1"/>
              <a:t>arrived from Boston to help save their comrades. </a:t>
            </a:r>
          </a:p>
          <a:p>
            <a:endParaRPr lang="en-US" sz="3200" b="1"/>
          </a:p>
          <a:p>
            <a:endParaRPr lang="en-US" sz="2000" b="1"/>
          </a:p>
        </p:txBody>
      </p:sp>
      <p:pic>
        <p:nvPicPr>
          <p:cNvPr id="8" name="Content Placeholder 7" descr="paulrevererid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1828800"/>
            <a:ext cx="5029200" cy="35052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The Battle of Lexington and Concord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sz="2000" b="1">
              <a:solidFill>
                <a:srgbClr val="FFFF00"/>
              </a:solidFill>
            </a:endParaRPr>
          </a:p>
          <a:p>
            <a:pPr marL="54864" lvl="1" indent="0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2800" b="1"/>
              <a:t>The Battle of Lexington and Concord, was </a:t>
            </a:r>
            <a:r>
              <a:rPr lang="en-US" sz="2800" b="1" u="sng">
                <a:solidFill>
                  <a:srgbClr val="FFFF00"/>
                </a:solidFill>
              </a:rPr>
              <a:t>the first  </a:t>
            </a:r>
            <a:r>
              <a:rPr lang="en-US" sz="2800" b="1"/>
              <a:t>of the American Revolution and a </a:t>
            </a:r>
            <a:r>
              <a:rPr lang="en-US" sz="2800" b="1" u="sng">
                <a:solidFill>
                  <a:srgbClr val="FFFF00"/>
                </a:solidFill>
                <a:hlinkClick r:id="rId2"/>
              </a:rPr>
              <a:t>victory</a:t>
            </a:r>
            <a:r>
              <a:rPr lang="en-US" sz="2800" b="1">
                <a:hlinkClick r:id="rId2"/>
              </a:rPr>
              <a:t> </a:t>
            </a:r>
            <a:r>
              <a:rPr lang="en-US" sz="2800" b="1"/>
              <a:t>for the Colonists. </a:t>
            </a:r>
          </a:p>
          <a:p>
            <a:endParaRPr lang="en-US" sz="3200" b="1"/>
          </a:p>
          <a:p>
            <a:endParaRPr lang="en-US" sz="2000" b="1"/>
          </a:p>
        </p:txBody>
      </p:sp>
      <p:pic>
        <p:nvPicPr>
          <p:cNvPr id="8" name="Content Placeholder 7" descr="paulrevereride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276600" y="1828800"/>
            <a:ext cx="5029200" cy="35052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09692"/>
            <a:ext cx="7772400" cy="5046658"/>
          </a:xfrm>
        </p:spPr>
        <p:txBody>
          <a:bodyPr vert="horz" anchor="t">
            <a:normAutofit fontScale="92500" lnSpcReduction="10000"/>
          </a:bodyPr>
          <a:lstStyle/>
          <a:p>
            <a:pPr marL="68580" indent="0">
              <a:buNone/>
            </a:pPr>
            <a:r>
              <a:rPr lang="EN-US"/>
              <a:t>1. Why is this Battle the Birth of a Nation?</a:t>
            </a:r>
            <a:endParaRPr lang="en-US"/>
          </a:p>
          <a:p>
            <a:pPr marL="68580" indent="0">
              <a:buNone/>
            </a:pPr>
            <a:r>
              <a:rPr lang="EN-US"/>
              <a:t>2. Why is the Militia so important and who is expected to serve?</a:t>
            </a:r>
            <a:endParaRPr lang="en-US"/>
          </a:p>
          <a:p>
            <a:pPr marL="68580" indent="0">
              <a:buNone/>
            </a:pPr>
            <a:r>
              <a:rPr lang="EN-US"/>
              <a:t>3. How many British soldiers are at the Battle?</a:t>
            </a:r>
            <a:endParaRPr lang="en-US"/>
          </a:p>
          <a:p>
            <a:pPr marL="68580" indent="0">
              <a:buNone/>
            </a:pPr>
            <a:r>
              <a:rPr lang="EN-US"/>
              <a:t>4. What army could stand toe to toe with the British Army?</a:t>
            </a:r>
            <a:endParaRPr lang="en-US"/>
          </a:p>
          <a:p>
            <a:pPr marL="68580" indent="0">
              <a:buNone/>
            </a:pPr>
            <a:r>
              <a:rPr lang="EN-US"/>
              <a:t>5. What do the Red Coats find in Concord?</a:t>
            </a:r>
            <a:endParaRPr lang="en-US"/>
          </a:p>
          <a:p>
            <a:pPr marL="68580" indent="0">
              <a:buNone/>
            </a:pPr>
            <a:r>
              <a:rPr lang="EN-US"/>
              <a:t>6. Who tipped off the Red Coats of where the arms stash would be?</a:t>
            </a:r>
            <a:endParaRPr lang="en-US"/>
          </a:p>
          <a:p>
            <a:pPr marL="68580" indent="0">
              <a:buNone/>
            </a:pPr>
            <a:r>
              <a:rPr lang="EN-US"/>
              <a:t>7. How many Militia where at the Second round of Lexington?</a:t>
            </a:r>
            <a:endParaRPr lang="en-US"/>
          </a:p>
          <a:p>
            <a:endParaRPr lang="en-US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691551" y="57150"/>
            <a:ext cx="8229600" cy="116205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b="1"/>
              <a:t>The Battle of Lexington and Concord</a:t>
            </a:r>
          </a:p>
        </p:txBody>
      </p:sp>
    </p:spTree>
    <p:extLst>
      <p:ext uri="{BB962C8B-B14F-4D97-AF65-F5344CB8AC3E}">
        <p14:creationId xmlns:p14="http://schemas.microsoft.com/office/powerpoint/2010/main" val="3854893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The Battle of Lexington and Concord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sz="2000" b="1">
              <a:solidFill>
                <a:srgbClr val="FFFF00"/>
              </a:solidFill>
            </a:endParaRPr>
          </a:p>
          <a:p>
            <a:r>
              <a:rPr lang="en-US" sz="3200" b="1"/>
              <a:t>12 of the 13 Colonies were represented. </a:t>
            </a:r>
          </a:p>
          <a:p>
            <a:r>
              <a:rPr lang="en-US" sz="3200" b="1" u="sng">
                <a:solidFill>
                  <a:srgbClr val="FFFF00"/>
                </a:solidFill>
              </a:rPr>
              <a:t>56 Delegates </a:t>
            </a:r>
            <a:r>
              <a:rPr lang="en-US" sz="3200" b="1"/>
              <a:t>attended. </a:t>
            </a:r>
          </a:p>
          <a:p>
            <a:endParaRPr lang="en-US" sz="2000" b="1"/>
          </a:p>
        </p:txBody>
      </p:sp>
      <p:pic>
        <p:nvPicPr>
          <p:cNvPr id="8" name="Content Placeholder 7" descr="Delegat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9950" y="1498600"/>
            <a:ext cx="2984500" cy="4445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The Battle of Lexington and Concord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sz="2000" b="1">
              <a:solidFill>
                <a:srgbClr val="FFFF00"/>
              </a:solidFill>
            </a:endParaRPr>
          </a:p>
          <a:p>
            <a:pPr marL="54864" lvl="1" indent="0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2800" b="1"/>
              <a:t>Delegates tell British if they use force against the colonies, the colonies </a:t>
            </a:r>
            <a:r>
              <a:rPr lang="en-US" sz="2800" b="1" u="sng">
                <a:solidFill>
                  <a:srgbClr val="FFFF00"/>
                </a:solidFill>
              </a:rPr>
              <a:t>would fight back</a:t>
            </a:r>
            <a:r>
              <a:rPr lang="en-US" sz="2800" b="1"/>
              <a:t>.</a:t>
            </a:r>
          </a:p>
          <a:p>
            <a:endParaRPr lang="en-US" sz="3200" b="1"/>
          </a:p>
          <a:p>
            <a:endParaRPr lang="en-US" sz="2000" b="1"/>
          </a:p>
        </p:txBody>
      </p:sp>
      <p:pic>
        <p:nvPicPr>
          <p:cNvPr id="7" name="Content Placeholder 6" descr="colonial williamsburg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05200" y="1828800"/>
            <a:ext cx="4419600" cy="37338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The Battle of Lexington and Concord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sz="2000" b="1">
              <a:solidFill>
                <a:srgbClr val="FFFF00"/>
              </a:solidFill>
            </a:endParaRPr>
          </a:p>
          <a:p>
            <a:pPr marL="54864" lvl="1" indent="0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2800" b="1"/>
              <a:t>To prepare for the British attack, the New England militia stockpiled </a:t>
            </a:r>
            <a:r>
              <a:rPr lang="en-US" sz="2800" b="1" u="sng">
                <a:solidFill>
                  <a:srgbClr val="FFFF00"/>
                </a:solidFill>
              </a:rPr>
              <a:t>weapons</a:t>
            </a:r>
            <a:r>
              <a:rPr lang="en-US" sz="2800" b="1"/>
              <a:t> at </a:t>
            </a:r>
            <a:r>
              <a:rPr lang="en-US" sz="2800" b="1" u="sng">
                <a:solidFill>
                  <a:srgbClr val="FFFF00"/>
                </a:solidFill>
              </a:rPr>
              <a:t>Concord</a:t>
            </a:r>
            <a:r>
              <a:rPr lang="en-US" sz="2800" b="1"/>
              <a:t>.</a:t>
            </a:r>
          </a:p>
          <a:p>
            <a:endParaRPr lang="en-US" sz="3200" b="1"/>
          </a:p>
          <a:p>
            <a:endParaRPr lang="en-US" sz="2000" b="1"/>
          </a:p>
        </p:txBody>
      </p:sp>
      <p:pic>
        <p:nvPicPr>
          <p:cNvPr id="8" name="Content Placeholder 7" descr="Revolutionary War Weapon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429000" y="1894129"/>
            <a:ext cx="5486400" cy="365394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The Battle of Lexington and Concord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sz="2000" b="1">
              <a:solidFill>
                <a:srgbClr val="FFFF00"/>
              </a:solidFill>
            </a:endParaRPr>
          </a:p>
          <a:p>
            <a:pPr marL="54864" lvl="1" indent="0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2800" b="1"/>
              <a:t>The British learn of the weapons at Concord and send </a:t>
            </a:r>
            <a:r>
              <a:rPr lang="en-US" sz="2800" b="1" u="sng">
                <a:solidFill>
                  <a:srgbClr val="FFFF00"/>
                </a:solidFill>
              </a:rPr>
              <a:t>700 troops </a:t>
            </a:r>
            <a:r>
              <a:rPr lang="en-US" sz="2800" b="1"/>
              <a:t>to seize them.</a:t>
            </a:r>
          </a:p>
          <a:p>
            <a:endParaRPr lang="en-US" sz="3200" b="1"/>
          </a:p>
          <a:p>
            <a:endParaRPr lang="en-US" sz="2000" b="1"/>
          </a:p>
        </p:txBody>
      </p:sp>
      <p:pic>
        <p:nvPicPr>
          <p:cNvPr id="7" name="Content Placeholder 6" descr="British troops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3505200" y="1828800"/>
            <a:ext cx="4724400" cy="3733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The Battle of Lexington and Concord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endParaRPr lang="en-US" sz="2400" b="1">
              <a:solidFill>
                <a:srgbClr val="FFFF00"/>
              </a:solidFill>
            </a:endParaRPr>
          </a:p>
          <a:p>
            <a:pPr marL="54864" lvl="1" indent="0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2400" b="1" u="sng">
                <a:solidFill>
                  <a:srgbClr val="FFFF00"/>
                </a:solidFill>
              </a:rPr>
              <a:t>Paul Revere </a:t>
            </a:r>
            <a:r>
              <a:rPr lang="en-US" sz="2400" b="1"/>
              <a:t>and </a:t>
            </a:r>
            <a:r>
              <a:rPr lang="en-US" sz="2400" b="1" u="sng">
                <a:solidFill>
                  <a:srgbClr val="FFFF00"/>
                </a:solidFill>
              </a:rPr>
              <a:t>Wentworth </a:t>
            </a:r>
            <a:r>
              <a:rPr lang="en-US" sz="2400" b="1" u="sng" err="1">
                <a:solidFill>
                  <a:srgbClr val="FFFF00"/>
                </a:solidFill>
              </a:rPr>
              <a:t>Cheswell</a:t>
            </a:r>
            <a:r>
              <a:rPr lang="en-US" sz="2400" b="1" u="sng">
                <a:solidFill>
                  <a:srgbClr val="FFFF00"/>
                </a:solidFill>
              </a:rPr>
              <a:t> </a:t>
            </a:r>
            <a:r>
              <a:rPr lang="en-US" sz="2400" b="1" u="sng"/>
              <a:t>made all </a:t>
            </a:r>
            <a:r>
              <a:rPr lang="en-US" sz="2400" b="1"/>
              <a:t>night rides to warn, “The British are Coming!”</a:t>
            </a:r>
          </a:p>
          <a:p>
            <a:r>
              <a:rPr lang="en-US" sz="2400" b="1" i="1"/>
              <a:t>“Light one lantern if they go by land. Hang two lanterns if they go by sea"?</a:t>
            </a:r>
          </a:p>
          <a:p>
            <a:endParaRPr lang="en-US" sz="2000" b="1"/>
          </a:p>
        </p:txBody>
      </p:sp>
      <p:pic>
        <p:nvPicPr>
          <p:cNvPr id="8" name="Content Placeholder 7" descr="paulrevererid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1828800"/>
            <a:ext cx="5029200" cy="35052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The Battle of Lexington and Concord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endParaRPr lang="en-US" sz="2000" b="1">
              <a:solidFill>
                <a:srgbClr val="FFFF00"/>
              </a:solidFill>
            </a:endParaRPr>
          </a:p>
          <a:p>
            <a:pPr marL="54864" lvl="1" indent="0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2800" b="1"/>
              <a:t>At </a:t>
            </a:r>
            <a:r>
              <a:rPr lang="en-US" sz="2800" b="1" u="sng">
                <a:solidFill>
                  <a:srgbClr val="FFFF00"/>
                </a:solidFill>
              </a:rPr>
              <a:t>Lexington</a:t>
            </a:r>
            <a:r>
              <a:rPr lang="en-US" sz="2800" b="1"/>
              <a:t>, the British encountered 70 Minutemen. The British fired, “</a:t>
            </a:r>
            <a:r>
              <a:rPr lang="en-US" sz="2800" b="1" u="sng">
                <a:solidFill>
                  <a:srgbClr val="FFFF00"/>
                </a:solidFill>
              </a:rPr>
              <a:t>The shot heard around the world</a:t>
            </a:r>
            <a:r>
              <a:rPr lang="en-US" sz="2800" b="1"/>
              <a:t>.”</a:t>
            </a:r>
          </a:p>
          <a:p>
            <a:endParaRPr lang="en-US" sz="3200" b="1"/>
          </a:p>
          <a:p>
            <a:endParaRPr lang="en-US" sz="2000" b="1"/>
          </a:p>
        </p:txBody>
      </p:sp>
      <p:pic>
        <p:nvPicPr>
          <p:cNvPr id="8" name="Content Placeholder 7" descr="paulrevererid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1828800"/>
            <a:ext cx="5029200" cy="35052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The Battle of Lexington and Concord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sz="2000" b="1">
              <a:solidFill>
                <a:srgbClr val="FFFF00"/>
              </a:solidFill>
            </a:endParaRPr>
          </a:p>
          <a:p>
            <a:pPr marL="54864" lvl="1" indent="0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2800" b="1"/>
              <a:t>When the British arrived at Concord, </a:t>
            </a:r>
            <a:r>
              <a:rPr lang="en-US" sz="2800" b="1" u="sng">
                <a:solidFill>
                  <a:srgbClr val="FFFF00"/>
                </a:solidFill>
              </a:rPr>
              <a:t>the weapons had all been moved</a:t>
            </a:r>
            <a:r>
              <a:rPr lang="en-US" sz="2800" b="1"/>
              <a:t>.</a:t>
            </a:r>
          </a:p>
          <a:p>
            <a:endParaRPr lang="en-US" sz="3200" b="1"/>
          </a:p>
          <a:p>
            <a:endParaRPr lang="en-US" sz="2000" b="1"/>
          </a:p>
        </p:txBody>
      </p:sp>
      <p:pic>
        <p:nvPicPr>
          <p:cNvPr id="8" name="Content Placeholder 7" descr="paulrevererid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1828800"/>
            <a:ext cx="5029200" cy="35052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The Battle of Lexington and Concord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sz="2000" b="1">
              <a:solidFill>
                <a:srgbClr val="FFFF00"/>
              </a:solidFill>
            </a:endParaRPr>
          </a:p>
          <a:p>
            <a:pPr marL="54864" lvl="1" indent="0">
              <a:spcBef>
                <a:spcPts val="700"/>
              </a:spcBef>
              <a:buClr>
                <a:schemeClr val="tx2"/>
              </a:buClr>
              <a:buSzPct val="95000"/>
            </a:pPr>
            <a:r>
              <a:rPr lang="en-US" sz="2800" b="1"/>
              <a:t>As the British returned to Boston, hundreds of </a:t>
            </a:r>
            <a:r>
              <a:rPr lang="en-US" sz="2800" b="1" u="sng">
                <a:solidFill>
                  <a:srgbClr val="FFFF00"/>
                </a:solidFill>
              </a:rPr>
              <a:t>Minutemen</a:t>
            </a:r>
            <a:r>
              <a:rPr lang="en-US" sz="2800" b="1"/>
              <a:t> picked them off like ducks on a pond.</a:t>
            </a:r>
          </a:p>
          <a:p>
            <a:endParaRPr lang="en-US" sz="3200" b="1"/>
          </a:p>
          <a:p>
            <a:endParaRPr lang="en-US" sz="2000" b="1"/>
          </a:p>
        </p:txBody>
      </p:sp>
      <p:pic>
        <p:nvPicPr>
          <p:cNvPr id="8" name="Content Placeholder 7" descr="paulrevererid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76600" y="1828800"/>
            <a:ext cx="5029200" cy="35052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The Battle of Lexington and Concord</vt:lpstr>
      <vt:lpstr>The Battle of Lexington and Concord</vt:lpstr>
      <vt:lpstr>The Battle of Lexington and Concord</vt:lpstr>
      <vt:lpstr>The Battle of Lexington and Concord</vt:lpstr>
      <vt:lpstr>The Battle of Lexington and Concord</vt:lpstr>
      <vt:lpstr>The Battle of Lexington and Concord</vt:lpstr>
      <vt:lpstr>The Battle of Lexington and Concord</vt:lpstr>
      <vt:lpstr>The Battle of Lexington and Concord</vt:lpstr>
      <vt:lpstr>The Battle of Lexington and Concord</vt:lpstr>
      <vt:lpstr>The Battle of Lexington and Concord</vt:lpstr>
      <vt:lpstr>The Battle of Lexington and Concord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Battle of Lexington and Concord</dc:title>
  <cp:revision>1</cp:revision>
  <dcterms:modified xsi:type="dcterms:W3CDTF">2016-10-25T12:34:23Z</dcterms:modified>
</cp:coreProperties>
</file>