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6"/>
  </p:notesMasterIdLst>
  <p:sldIdLst>
    <p:sldId id="256" r:id="rId3"/>
    <p:sldId id="302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59" r:id="rId26"/>
    <p:sldId id="360" r:id="rId27"/>
    <p:sldId id="361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35" r:id="rId43"/>
    <p:sldId id="336" r:id="rId44"/>
    <p:sldId id="337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06B9B-C13F-4E9E-820F-0433DD987142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F8218-5B4F-41F8-899B-B0CC59AC15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44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8E406B-79B1-4FDD-893F-442E32EFA97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699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248692-89AE-4526-AB96-E5EA7C53255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137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956E2B-DEA3-4276-AA54-B2C696BC6C2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289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7B8E7E-FDCD-49B2-95F1-1B0A9DF1321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355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C8B8A-B936-462E-AF3A-461C2641CF0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526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2FC9AC-1313-4411-89FE-A5314D223A1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208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234746-6C2F-4F4A-9D5E-D2D82E0054E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847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520EA-0852-49C5-A994-3E23978A57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8550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81D792-CCEC-4BC9-89C8-D82713B10D0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431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37DFE4-19B1-4B50-AB30-17E22B9EEA7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1269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F2DEA9-F876-4C68-BB2D-89AE2D86912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069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3DCB4C-C550-4ECD-A700-C7D668C33B9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6155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D14FF4-4DDE-403D-95C7-FA04E31EB72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3296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AAC492-B395-4328-97A5-C69DBFDDA8F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1322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BBCD49-ED68-4727-8745-2A4F7B0B366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346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A1DADB-8F26-4B24-BD77-95EE43A9869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104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EBCE84-1579-44DF-85D9-7268503C3E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2270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8BE45C-6F5A-42FA-9BA0-FD24E22B9F6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298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D66967-EF94-4C4D-B9AF-1D3F3BCAAC1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220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E4F719-4825-4D3A-B575-BEFD84AFF74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681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FAFCD3-A3D4-46C0-A6F5-2E1B5C7566F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193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6DD414-EB8A-487C-80F1-D3503A8F11D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811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66A4-46C0-4F4C-9CE6-D6178B818B97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0DB5-94EE-4102-A70A-8AE2A1C397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66A4-46C0-4F4C-9CE6-D6178B818B97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0DB5-94EE-4102-A70A-8AE2A1C397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66A4-46C0-4F4C-9CE6-D6178B818B97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0DB5-94EE-4102-A70A-8AE2A1C397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1D8B5-376C-42CB-8705-E50D573A64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796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9DA7E-DF8F-43CC-99B5-B138404A19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561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E8EEF-B0C7-4FE4-88E7-AD1B421814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598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C2F8E-BD59-40E3-BFE1-1D532A7D6A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97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97E08-080A-4F80-99AF-A76DFF2E53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97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DF768-A0B5-40B4-81A9-91C23D76CE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3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06ECD-3BA4-4500-B39E-C7699A7142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742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C3A74-B371-4A80-91AF-26DB0E9BC1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157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66A4-46C0-4F4C-9CE6-D6178B818B97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0DB5-94EE-4102-A70A-8AE2A1C397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D6ECA-5480-4081-BF63-11F2EE2C61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948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ECD49-2C30-49A2-A5A4-57484B7240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473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19ABD-7449-46CA-8939-027BC3D4F4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436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66A4-46C0-4F4C-9CE6-D6178B818B97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0DB5-94EE-4102-A70A-8AE2A1C397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66A4-46C0-4F4C-9CE6-D6178B818B97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0DB5-94EE-4102-A70A-8AE2A1C397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66A4-46C0-4F4C-9CE6-D6178B818B97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0DB5-94EE-4102-A70A-8AE2A1C397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66A4-46C0-4F4C-9CE6-D6178B818B97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0DB5-94EE-4102-A70A-8AE2A1C397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66A4-46C0-4F4C-9CE6-D6178B818B97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0DB5-94EE-4102-A70A-8AE2A1C397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66A4-46C0-4F4C-9CE6-D6178B818B97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0DB5-94EE-4102-A70A-8AE2A1C397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6B2566A4-46C0-4F4C-9CE6-D6178B818B97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3D6C0DB5-94EE-4102-A70A-8AE2A1C397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B2566A4-46C0-4F4C-9CE6-D6178B818B97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D6C0DB5-94EE-4102-A70A-8AE2A1C397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chemeClr val="bg1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143A795-4774-4650-B52D-F509ECB28F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572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wmf"/><Relationship Id="rId5" Type="http://schemas.openxmlformats.org/officeDocument/2006/relationships/image" Target="../media/image4.wmf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youtube.com/watch?feature=player_embedded&amp;v=uihNc_tdGbk" TargetMode="Externa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youtube.com/watch?v=1pbJHH9F9-Q&amp;feature=player_embedded" TargetMode="Externa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youtu.be/b9lCkWJ72yE" TargetMode="Externa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s://youtu.be/LYG_f-y8-VY?list=PL47F868B521713645" TargetMode="Externa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Constitutional Convention 1787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400" b="1" u="sng" dirty="0">
                <a:solidFill>
                  <a:srgbClr val="FFFF00"/>
                </a:solidFill>
              </a:rPr>
              <a:t>What</a:t>
            </a:r>
            <a:r>
              <a:rPr lang="en-US" sz="2400" b="1" dirty="0">
                <a:solidFill>
                  <a:srgbClr val="FFFF00"/>
                </a:solidFill>
              </a:rPr>
              <a:t>: A convention to write a </a:t>
            </a:r>
            <a:r>
              <a:rPr lang="en-US" sz="2400" b="1" u="sng" dirty="0">
                <a:solidFill>
                  <a:srgbClr val="FFFF00"/>
                </a:solidFill>
              </a:rPr>
              <a:t>permanent</a:t>
            </a:r>
            <a:r>
              <a:rPr lang="en-US" sz="2400" b="1" dirty="0">
                <a:solidFill>
                  <a:srgbClr val="FFFF00"/>
                </a:solidFill>
              </a:rPr>
              <a:t> constitution.</a:t>
            </a:r>
          </a:p>
          <a:p>
            <a:r>
              <a:rPr lang="en-US" sz="2400" b="1" u="sng" dirty="0">
                <a:solidFill>
                  <a:srgbClr val="FFFF00"/>
                </a:solidFill>
              </a:rPr>
              <a:t>When</a:t>
            </a:r>
            <a:r>
              <a:rPr lang="en-US" sz="2400" b="1" dirty="0">
                <a:solidFill>
                  <a:srgbClr val="FFFF00"/>
                </a:solidFill>
              </a:rPr>
              <a:t>: May-September </a:t>
            </a:r>
            <a:r>
              <a:rPr lang="en-US" sz="2400" b="1" u="sng" dirty="0">
                <a:solidFill>
                  <a:srgbClr val="FFFF00"/>
                </a:solidFill>
              </a:rPr>
              <a:t>1787</a:t>
            </a:r>
          </a:p>
          <a:p>
            <a:r>
              <a:rPr lang="en-US" sz="2400" b="1" u="sng" dirty="0">
                <a:solidFill>
                  <a:srgbClr val="FFFF00"/>
                </a:solidFill>
              </a:rPr>
              <a:t>Where</a:t>
            </a:r>
            <a:r>
              <a:rPr lang="en-US" sz="2400" b="1" dirty="0">
                <a:solidFill>
                  <a:srgbClr val="FFFF00"/>
                </a:solidFill>
              </a:rPr>
              <a:t>: Independence Hall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P</a:t>
            </a:r>
            <a:r>
              <a:rPr lang="en-US" sz="2400" b="1" u="sng" dirty="0">
                <a:solidFill>
                  <a:srgbClr val="FFFF00"/>
                </a:solidFill>
              </a:rPr>
              <a:t>hiladelphia</a:t>
            </a:r>
            <a:r>
              <a:rPr lang="en-US" sz="2400" b="1" dirty="0">
                <a:solidFill>
                  <a:srgbClr val="FFFF00"/>
                </a:solidFill>
              </a:rPr>
              <a:t>, PA</a:t>
            </a:r>
          </a:p>
        </p:txBody>
      </p:sp>
      <p:pic>
        <p:nvPicPr>
          <p:cNvPr id="8" name="Content Placeholder 7" descr="Independence Hal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90950" y="2139950"/>
            <a:ext cx="4762500" cy="31623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3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8610600" cy="863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762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117088" dir="2436078" algn="ctr" rotWithShape="0">
                    <a:srgbClr val="B2B2B2"/>
                  </a:outerShdw>
                </a:effectLst>
                <a:uLnTx/>
                <a:uFillTx/>
                <a:latin typeface="Showcard Gothic" panose="04020904020102020604" pitchFamily="82" charset="0"/>
                <a:ea typeface="+mn-ea"/>
                <a:cs typeface="+mn-cs"/>
              </a:rPr>
              <a:t>NEW JERSEY PLAN</a:t>
            </a:r>
          </a:p>
        </p:txBody>
      </p:sp>
      <p:sp>
        <p:nvSpPr>
          <p:cNvPr id="485380" name="Text Box 4"/>
          <p:cNvSpPr txBox="1">
            <a:spLocks noChangeArrowheads="1"/>
          </p:cNvSpPr>
          <p:nvPr/>
        </p:nvSpPr>
        <p:spPr bwMode="auto">
          <a:xfrm>
            <a:off x="239713" y="1668463"/>
            <a:ext cx="875188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1) The legislature would have one house</a:t>
            </a:r>
          </a:p>
        </p:txBody>
      </p:sp>
      <p:sp>
        <p:nvSpPr>
          <p:cNvPr id="485381" name="Text Box 5"/>
          <p:cNvSpPr txBox="1">
            <a:spLocks noChangeArrowheads="1"/>
          </p:cNvSpPr>
          <p:nvPr/>
        </p:nvSpPr>
        <p:spPr bwMode="auto">
          <a:xfrm>
            <a:off x="239713" y="3429000"/>
            <a:ext cx="8523287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2) Each state would have only one vote in the legislature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8437" name="Picture 6" descr="MP0030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4191000"/>
            <a:ext cx="18637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85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80" grpId="0" autoUpdateAnimBg="0"/>
      <p:bldP spid="48538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>
            <a:off x="304800" y="503238"/>
            <a:ext cx="8382000" cy="17065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53882" dir="2700000" algn="ctr" rotWithShape="0">
                    <a:srgbClr val="000000"/>
                  </a:outerShdw>
                </a:effectLst>
                <a:uLnTx/>
                <a:uFillTx/>
                <a:latin typeface="Showcard Gothic" panose="04020904020102020604" pitchFamily="82" charset="0"/>
                <a:ea typeface="+mn-ea"/>
                <a:cs typeface="+mn-cs"/>
              </a:rPr>
              <a:t>THE GREAT</a:t>
            </a:r>
          </a:p>
        </p:txBody>
      </p:sp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381000" y="2484438"/>
            <a:ext cx="8305800" cy="17065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53882" dir="2700000" algn="ctr" rotWithShape="0">
                    <a:srgbClr val="000000"/>
                  </a:outerShdw>
                </a:effectLst>
                <a:uLnTx/>
                <a:uFillTx/>
                <a:latin typeface="Showcard Gothic" panose="04020904020102020604" pitchFamily="82" charset="0"/>
                <a:ea typeface="+mn-ea"/>
                <a:cs typeface="+mn-cs"/>
              </a:rPr>
              <a:t>COMPROMISE</a:t>
            </a:r>
          </a:p>
        </p:txBody>
      </p:sp>
      <p:pic>
        <p:nvPicPr>
          <p:cNvPr id="20484" name="Picture 4" descr="bl00064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03638"/>
            <a:ext cx="3276600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187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228600" y="431800"/>
            <a:ext cx="8610600" cy="863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762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117088" dir="2436078" algn="ctr" rotWithShape="0">
                    <a:srgbClr val="B2B2B2"/>
                  </a:outerShdw>
                </a:effectLst>
                <a:uLnTx/>
                <a:uFillTx/>
                <a:latin typeface="Showcard Gothic" panose="04020904020102020604" pitchFamily="82" charset="0"/>
                <a:ea typeface="+mn-ea"/>
                <a:cs typeface="+mn-cs"/>
              </a:rPr>
              <a:t>GREAT COMPROMISE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39713" y="1668463"/>
            <a:ext cx="875188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legislature would have two houses</a:t>
            </a:r>
          </a:p>
        </p:txBody>
      </p:sp>
      <p:pic>
        <p:nvPicPr>
          <p:cNvPr id="488454" name="Picture 6" descr="BL0012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3379788"/>
            <a:ext cx="35941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8455" name="Picture 7" descr="BL0012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3352800"/>
            <a:ext cx="35941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43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8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8610600" cy="863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762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117088" dir="2436078" algn="ctr" rotWithShape="0">
                    <a:srgbClr val="B2B2B2"/>
                  </a:outerShdw>
                </a:effectLst>
                <a:uLnTx/>
                <a:uFillTx/>
                <a:latin typeface="Showcard Gothic" panose="04020904020102020604" pitchFamily="82" charset="0"/>
                <a:ea typeface="+mn-ea"/>
                <a:cs typeface="+mn-cs"/>
              </a:rPr>
              <a:t>GREAT COMPROMISE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39713" y="1668463"/>
            <a:ext cx="8751887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SENATE – number of representatives for each state are equal</a:t>
            </a:r>
          </a:p>
        </p:txBody>
      </p:sp>
      <p:pic>
        <p:nvPicPr>
          <p:cNvPr id="24580" name="Picture 4" descr="MP0030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5029200"/>
            <a:ext cx="12811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MP00342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8600"/>
            <a:ext cx="25146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124200" y="4343400"/>
            <a:ext cx="3279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= 2 senators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791200" y="5410200"/>
            <a:ext cx="3279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= 2 senators</a:t>
            </a:r>
          </a:p>
        </p:txBody>
      </p:sp>
    </p:spTree>
    <p:extLst>
      <p:ext uri="{BB962C8B-B14F-4D97-AF65-F5344CB8AC3E}">
        <p14:creationId xmlns:p14="http://schemas.microsoft.com/office/powerpoint/2010/main" val="3986373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2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8610600" cy="863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762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117088" dir="2436078" algn="ctr" rotWithShape="0">
                    <a:srgbClr val="B2B2B2"/>
                  </a:outerShdw>
                </a:effectLst>
                <a:uLnTx/>
                <a:uFillTx/>
                <a:latin typeface="Showcard Gothic" panose="04020904020102020604" pitchFamily="82" charset="0"/>
                <a:ea typeface="+mn-ea"/>
                <a:cs typeface="+mn-cs"/>
              </a:rPr>
              <a:t>GREAT COMPROMISE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39713" y="1668463"/>
            <a:ext cx="8751887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HOUSE OF REPRESENTATIVES - based on population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2590800" y="5530850"/>
            <a:ext cx="53371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= 52 representatives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(38,800,000 people)</a:t>
            </a: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4238625" y="4067175"/>
            <a:ext cx="47529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= 1 representative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(493,000 people)</a:t>
            </a:r>
          </a:p>
        </p:txBody>
      </p:sp>
      <p:pic>
        <p:nvPicPr>
          <p:cNvPr id="26630" name="Picture 8" descr="MP0032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88" y="4056063"/>
            <a:ext cx="1611312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9" descr="MP00167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24400"/>
            <a:ext cx="198120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550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6"/>
          <p:cNvSpPr txBox="1">
            <a:spLocks noChangeArrowheads="1"/>
          </p:cNvSpPr>
          <p:nvPr/>
        </p:nvSpPr>
        <p:spPr bwMode="auto">
          <a:xfrm>
            <a:off x="2803525" y="76200"/>
            <a:ext cx="3444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CONGRESS</a:t>
            </a:r>
          </a:p>
        </p:txBody>
      </p:sp>
      <p:pic>
        <p:nvPicPr>
          <p:cNvPr id="28675" name="Picture 7" descr="bl00064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706438"/>
            <a:ext cx="2971800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0" y="4572000"/>
            <a:ext cx="45720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SENATE (100)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EVERY DATE HAS EQUAL NUMBER</a:t>
            </a:r>
          </a:p>
        </p:txBody>
      </p:sp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4572000" y="4570413"/>
            <a:ext cx="4572000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HOUSE OF REPRESENTATIVES (435)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BASED ON POPULATION SO NOT EQUAL FOR EVERY STATE</a:t>
            </a:r>
          </a:p>
        </p:txBody>
      </p:sp>
      <p:sp>
        <p:nvSpPr>
          <p:cNvPr id="28678" name="Line 10"/>
          <p:cNvSpPr>
            <a:spLocks noChangeShapeType="1"/>
          </p:cNvSpPr>
          <p:nvPr/>
        </p:nvSpPr>
        <p:spPr bwMode="auto">
          <a:xfrm flipH="1">
            <a:off x="2133600" y="2971800"/>
            <a:ext cx="1219200" cy="1600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79" name="Line 11"/>
          <p:cNvSpPr>
            <a:spLocks noChangeShapeType="1"/>
          </p:cNvSpPr>
          <p:nvPr/>
        </p:nvSpPr>
        <p:spPr bwMode="auto">
          <a:xfrm>
            <a:off x="5943600" y="3048000"/>
            <a:ext cx="1143000" cy="1524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840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lecCol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1588"/>
            <a:ext cx="9144000" cy="551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17525" y="76200"/>
            <a:ext cx="83978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TOTAL NUMBER OF REPRESENTATIVES IN 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CONGRESS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FROM EACH STATE</a:t>
            </a:r>
          </a:p>
        </p:txBody>
      </p:sp>
    </p:spTree>
    <p:extLst>
      <p:ext uri="{BB962C8B-B14F-4D97-AF65-F5344CB8AC3E}">
        <p14:creationId xmlns:p14="http://schemas.microsoft.com/office/powerpoint/2010/main" val="1535952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1600200" y="2667000"/>
            <a:ext cx="3733800" cy="2133600"/>
          </a:xfrm>
          <a:prstGeom prst="rightArrow">
            <a:avLst>
              <a:gd name="adj1" fmla="val 55204"/>
              <a:gd name="adj2" fmla="val 5178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477000" y="6629400"/>
            <a:ext cx="26304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Unit 5 – Creating a Government – Page 4 of 10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76200" y="1143000"/>
            <a:ext cx="3505200" cy="5257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76200" y="3733800"/>
            <a:ext cx="3505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74" name="WordArt 6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610600" cy="5635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53882" dir="2700000" algn="ctr" rotWithShape="0">
                    <a:srgbClr val="000000"/>
                  </a:outerShdw>
                </a:effectLst>
                <a:uLnTx/>
                <a:uFillTx/>
                <a:latin typeface="Showcard Gothic" panose="04020904020102020604" pitchFamily="82" charset="0"/>
                <a:ea typeface="+mn-ea"/>
                <a:cs typeface="+mn-cs"/>
              </a:rPr>
              <a:t>THE GREAT COMPR0mISE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76200" y="1231900"/>
            <a:ext cx="2693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+mn-cs"/>
              </a:rPr>
              <a:t>VIRGINIA PLAN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76200" y="3822700"/>
            <a:ext cx="3214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+mn-cs"/>
              </a:rPr>
              <a:t>NEW JERSEY PLAN</a:t>
            </a:r>
          </a:p>
        </p:txBody>
      </p:sp>
      <p:pic>
        <p:nvPicPr>
          <p:cNvPr id="32777" name="Picture 9" descr="MP0030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36825" y="4419600"/>
            <a:ext cx="8159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0" descr="MP00342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12192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3429000" y="3381375"/>
            <a:ext cx="17684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+mn-cs"/>
              </a:rPr>
              <a:t>GREAT COMPROMISE</a:t>
            </a: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5638800" y="1905000"/>
            <a:ext cx="3200400" cy="3733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5486400" y="3276600"/>
            <a:ext cx="3505200" cy="914400"/>
          </a:xfrm>
          <a:prstGeom prst="rect">
            <a:avLst/>
          </a:prstGeom>
          <a:solidFill>
            <a:schemeClr val="bg1"/>
          </a:solidFill>
          <a:ln w="158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5632450" y="3352800"/>
            <a:ext cx="31305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+mn-cs"/>
              </a:rPr>
              <a:t>THE LEGISLATURE WILL HAVE 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+mn-cs"/>
              </a:rPr>
              <a:t>2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+mn-cs"/>
              </a:rPr>
              <a:t> HOUSES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76200" y="1676400"/>
            <a:ext cx="34290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+mn-cs"/>
              </a:rPr>
              <a:t>2 houses for legislature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 startAt="2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+mn-cs"/>
              </a:rPr>
              <a:t>NUMBER of people in congress set by population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 startAt="2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+mn-cs"/>
              </a:rPr>
              <a:t>Favors Large States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 startAt="2"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howcard Gothic" panose="04020904020102020604" pitchFamily="8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howcard Gothic" panose="04020904020102020604" pitchFamily="8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howcard Gothic" panose="04020904020102020604" pitchFamily="82" charset="0"/>
              <a:ea typeface="+mn-ea"/>
              <a:cs typeface="+mn-cs"/>
            </a:endParaRP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76200" y="4473575"/>
            <a:ext cx="3200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+mn-cs"/>
              </a:rPr>
              <a:t>1) 1 house for legislature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+mn-cs"/>
              </a:rPr>
              <a:t>2) Each state would have only one vote in the legislature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+mn-cs"/>
              </a:rPr>
              <a:t>3) Favors Small States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howcard Gothic" panose="04020904020102020604" pitchFamily="82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howcard Gothic" panose="04020904020102020604" pitchFamily="82" charset="0"/>
              <a:ea typeface="+mn-ea"/>
              <a:cs typeface="+mn-cs"/>
            </a:endParaRP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5715000" y="1905000"/>
            <a:ext cx="3048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+mn-cs"/>
              </a:rPr>
              <a:t>SENATE</a:t>
            </a: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5715000" y="5257800"/>
            <a:ext cx="3048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+mn-cs"/>
              </a:rPr>
              <a:t>HOUSE OF REPRESENTATIVES</a:t>
            </a:r>
          </a:p>
        </p:txBody>
      </p:sp>
      <p:pic>
        <p:nvPicPr>
          <p:cNvPr id="32787" name="Picture 19" descr="bl00064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724400"/>
            <a:ext cx="274320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8" name="Picture 20" descr="BD07123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90600"/>
            <a:ext cx="22098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5638800" y="2208213"/>
            <a:ext cx="32004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+mn-cs"/>
              </a:rPr>
              <a:t>Number of people BASED ON EQUALITY = EACH STATE HAS SAME NUMBER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5715000" y="4572000"/>
            <a:ext cx="320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+mn-cs"/>
              </a:rPr>
              <a:t>Number of people BASED ON populations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65992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58763" y="485775"/>
            <a:ext cx="86264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Next major issue to be decided is slavery and if slaves should be counted as population</a:t>
            </a:r>
          </a:p>
        </p:txBody>
      </p:sp>
      <p:pic>
        <p:nvPicPr>
          <p:cNvPr id="34819" name="Picture 3" descr="IN00596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11613"/>
            <a:ext cx="6400800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349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IN00596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95800"/>
            <a:ext cx="5715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WordArt 4"/>
          <p:cNvSpPr>
            <a:spLocks noChangeArrowheads="1" noChangeShapeType="1" noTextEdit="1"/>
          </p:cNvSpPr>
          <p:nvPr/>
        </p:nvSpPr>
        <p:spPr bwMode="auto">
          <a:xfrm>
            <a:off x="304800" y="503238"/>
            <a:ext cx="4419600" cy="17065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FF0000"/>
                  </a:outerShdw>
                </a:effectLst>
                <a:uLnTx/>
                <a:uFillTx/>
                <a:latin typeface="Showcard Gothic" panose="04020904020102020604" pitchFamily="82" charset="0"/>
                <a:ea typeface="+mn-ea"/>
                <a:cs typeface="+mn-cs"/>
              </a:rPr>
              <a:t>3/5</a:t>
            </a:r>
          </a:p>
        </p:txBody>
      </p:sp>
      <p:sp>
        <p:nvSpPr>
          <p:cNvPr id="36868" name="WordArt 5"/>
          <p:cNvSpPr>
            <a:spLocks noChangeArrowheads="1" noChangeShapeType="1" noTextEdit="1"/>
          </p:cNvSpPr>
          <p:nvPr/>
        </p:nvSpPr>
        <p:spPr bwMode="auto">
          <a:xfrm>
            <a:off x="381000" y="2484438"/>
            <a:ext cx="8305800" cy="17065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FF0000"/>
                  </a:outerShdw>
                </a:effectLst>
                <a:uLnTx/>
                <a:uFillTx/>
                <a:latin typeface="Showcard Gothic" panose="04020904020102020604" pitchFamily="82" charset="0"/>
                <a:ea typeface="+mn-ea"/>
                <a:cs typeface="+mn-cs"/>
              </a:rPr>
              <a:t>COMPROMISE</a:t>
            </a:r>
          </a:p>
        </p:txBody>
      </p:sp>
    </p:spTree>
    <p:extLst>
      <p:ext uri="{BB962C8B-B14F-4D97-AF65-F5344CB8AC3E}">
        <p14:creationId xmlns:p14="http://schemas.microsoft.com/office/powerpoint/2010/main" val="2682234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Constitutional Convention 1787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sz="2400" b="1" u="sng" dirty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Who: </a:t>
            </a:r>
            <a:r>
              <a:rPr lang="en-US" sz="2400" b="1" u="sng" dirty="0">
                <a:solidFill>
                  <a:srgbClr val="FFFF00"/>
                </a:solidFill>
                <a:hlinkClick r:id="rId2"/>
              </a:rPr>
              <a:t>12 of 13 </a:t>
            </a:r>
            <a:r>
              <a:rPr lang="en-US" sz="2400" b="1" dirty="0">
                <a:solidFill>
                  <a:srgbClr val="FFFF00"/>
                </a:solidFill>
              </a:rPr>
              <a:t>states (R.I. stayed home).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55 delegates. 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Set up: organize committees to overcome </a:t>
            </a:r>
            <a:r>
              <a:rPr lang="en-US" sz="2400" b="1" u="sng" dirty="0">
                <a:solidFill>
                  <a:srgbClr val="FFFF00"/>
                </a:solidFill>
              </a:rPr>
              <a:t>disagreements</a:t>
            </a:r>
            <a:r>
              <a:rPr lang="en-US" sz="2400" b="1" dirty="0">
                <a:solidFill>
                  <a:srgbClr val="FFFF00"/>
                </a:solidFill>
              </a:rPr>
              <a:t>. </a:t>
            </a:r>
          </a:p>
          <a:p>
            <a:endParaRPr lang="en-US" sz="2400" b="1" u="sng" dirty="0">
              <a:solidFill>
                <a:srgbClr val="FFFF00"/>
              </a:solidFill>
            </a:endParaRPr>
          </a:p>
        </p:txBody>
      </p:sp>
      <p:pic>
        <p:nvPicPr>
          <p:cNvPr id="7" name="Content Placeholder 6" descr="Independence_Hall_Assembly_Room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00400" y="1676400"/>
            <a:ext cx="5715000" cy="41148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58763" y="1354138"/>
            <a:ext cx="8885237" cy="37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should slaves be counted as population for taxes and/or to determine representatives in the legislature</a:t>
            </a:r>
          </a:p>
        </p:txBody>
      </p:sp>
      <p:pic>
        <p:nvPicPr>
          <p:cNvPr id="38915" name="Picture 3" descr="IN00596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95800"/>
            <a:ext cx="5715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>
            <a:off x="304800" y="503238"/>
            <a:ext cx="8610600" cy="5635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FF0000"/>
                  </a:outerShdw>
                </a:effectLst>
                <a:uLnTx/>
                <a:uFillTx/>
                <a:latin typeface="Showcard Gothic" panose="04020904020102020604" pitchFamily="82" charset="0"/>
                <a:ea typeface="+mn-ea"/>
                <a:cs typeface="+mn-cs"/>
              </a:rPr>
              <a:t>WHAT IS THE PROBLEM:</a:t>
            </a:r>
          </a:p>
        </p:txBody>
      </p:sp>
    </p:spTree>
    <p:extLst>
      <p:ext uri="{BB962C8B-B14F-4D97-AF65-F5344CB8AC3E}">
        <p14:creationId xmlns:p14="http://schemas.microsoft.com/office/powerpoint/2010/main" val="2386199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58763" y="1295400"/>
            <a:ext cx="86264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Northern states want slaves to not be counted to determine representatives but to be counted for taxes</a:t>
            </a:r>
          </a:p>
        </p:txBody>
      </p:sp>
      <p:pic>
        <p:nvPicPr>
          <p:cNvPr id="40963" name="Picture 3" descr="bl00064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19600"/>
            <a:ext cx="2490788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 descr="j02303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78388"/>
            <a:ext cx="2667000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6629400" y="4387850"/>
            <a:ext cx="16383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+mn-cs"/>
              </a:rPr>
              <a:t>X</a:t>
            </a:r>
          </a:p>
        </p:txBody>
      </p:sp>
      <p:sp>
        <p:nvSpPr>
          <p:cNvPr id="40966" name="WordArt 6"/>
          <p:cNvSpPr>
            <a:spLocks noChangeArrowheads="1" noChangeShapeType="1" noTextEdit="1"/>
          </p:cNvSpPr>
          <p:nvPr/>
        </p:nvSpPr>
        <p:spPr bwMode="auto">
          <a:xfrm>
            <a:off x="304800" y="427038"/>
            <a:ext cx="8610600" cy="5635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FF0000"/>
                  </a:outerShdw>
                </a:effectLst>
                <a:uLnTx/>
                <a:uFillTx/>
                <a:latin typeface="Showcard Gothic" panose="04020904020102020604" pitchFamily="82" charset="0"/>
                <a:ea typeface="+mn-ea"/>
                <a:cs typeface="+mn-cs"/>
              </a:rPr>
              <a:t>NORTH WANTS:</a:t>
            </a:r>
          </a:p>
        </p:txBody>
      </p:sp>
    </p:spTree>
    <p:extLst>
      <p:ext uri="{BB962C8B-B14F-4D97-AF65-F5344CB8AC3E}">
        <p14:creationId xmlns:p14="http://schemas.microsoft.com/office/powerpoint/2010/main" val="1069359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04800" y="4010025"/>
            <a:ext cx="86264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Southern states want slaves to be counted to determine representatives but not for taxes</a:t>
            </a:r>
          </a:p>
        </p:txBody>
      </p:sp>
      <p:pic>
        <p:nvPicPr>
          <p:cNvPr id="43011" name="Picture 3" descr="bl00064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92250"/>
            <a:ext cx="2566988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 descr="j02303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20850"/>
            <a:ext cx="266700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1524000" y="1371600"/>
            <a:ext cx="16383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+mn-cs"/>
              </a:rPr>
              <a:t>X</a:t>
            </a:r>
          </a:p>
        </p:txBody>
      </p:sp>
      <p:sp>
        <p:nvSpPr>
          <p:cNvPr id="43014" name="WordArt 7"/>
          <p:cNvSpPr>
            <a:spLocks noChangeArrowheads="1" noChangeShapeType="1" noTextEdit="1"/>
          </p:cNvSpPr>
          <p:nvPr/>
        </p:nvSpPr>
        <p:spPr bwMode="auto">
          <a:xfrm>
            <a:off x="304800" y="427038"/>
            <a:ext cx="8610600" cy="5635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FF0000"/>
                  </a:outerShdw>
                </a:effectLst>
                <a:uLnTx/>
                <a:uFillTx/>
                <a:latin typeface="Showcard Gothic" panose="04020904020102020604" pitchFamily="82" charset="0"/>
                <a:ea typeface="+mn-ea"/>
                <a:cs typeface="+mn-cs"/>
              </a:rPr>
              <a:t>SOUTH WANTS:</a:t>
            </a:r>
          </a:p>
        </p:txBody>
      </p:sp>
    </p:spTree>
    <p:extLst>
      <p:ext uri="{BB962C8B-B14F-4D97-AF65-F5344CB8AC3E}">
        <p14:creationId xmlns:p14="http://schemas.microsoft.com/office/powerpoint/2010/main" val="2249499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304800" y="1414463"/>
            <a:ext cx="8626475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Compromise made was count slaves as 3/5 of a person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This is used for taxes and to set up the number of reps in Congress</a:t>
            </a:r>
          </a:p>
        </p:txBody>
      </p:sp>
      <p:sp>
        <p:nvSpPr>
          <p:cNvPr id="45059" name="WordArt 3"/>
          <p:cNvSpPr>
            <a:spLocks noChangeArrowheads="1" noChangeShapeType="1" noTextEdit="1"/>
          </p:cNvSpPr>
          <p:nvPr/>
        </p:nvSpPr>
        <p:spPr bwMode="auto">
          <a:xfrm>
            <a:off x="304800" y="427038"/>
            <a:ext cx="8610600" cy="5635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FF0000"/>
                  </a:outerShdw>
                </a:effectLst>
                <a:uLnTx/>
                <a:uFillTx/>
                <a:latin typeface="Showcard Gothic" panose="04020904020102020604" pitchFamily="82" charset="0"/>
                <a:ea typeface="+mn-ea"/>
                <a:cs typeface="+mn-cs"/>
              </a:rPr>
              <a:t>THE 3/5 COMPROMISE:</a:t>
            </a:r>
          </a:p>
        </p:txBody>
      </p:sp>
    </p:spTree>
    <p:extLst>
      <p:ext uri="{BB962C8B-B14F-4D97-AF65-F5344CB8AC3E}">
        <p14:creationId xmlns:p14="http://schemas.microsoft.com/office/powerpoint/2010/main" val="2797752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WordArt 2"/>
          <p:cNvSpPr>
            <a:spLocks noChangeArrowheads="1" noChangeShapeType="1" noTextEdit="1"/>
          </p:cNvSpPr>
          <p:nvPr/>
        </p:nvSpPr>
        <p:spPr bwMode="auto">
          <a:xfrm>
            <a:off x="762000" y="228600"/>
            <a:ext cx="7848600" cy="863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762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17088" dir="2436078" algn="ctr" rotWithShape="0">
                    <a:srgbClr val="B2B2B2"/>
                  </a:outerShdw>
                </a:effectLst>
                <a:uLnTx/>
                <a:uFillTx/>
                <a:latin typeface="Showcard Gothic" panose="04020904020102020604" pitchFamily="82" charset="0"/>
                <a:ea typeface="+mn-ea"/>
                <a:cs typeface="+mn-cs"/>
              </a:rPr>
              <a:t>TRADE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92113" y="1295400"/>
            <a:ext cx="8447087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Northern states agree to do nothing about slave trade until 1808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Southern states agree to allow national government to regulate trade</a:t>
            </a:r>
          </a:p>
        </p:txBody>
      </p:sp>
      <p:pic>
        <p:nvPicPr>
          <p:cNvPr id="47108" name="Picture 4" descr="TN0011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67000"/>
            <a:ext cx="187325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530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8626475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No state gets everything they wanted but they wrote a constitution they thought would work  overall</a:t>
            </a:r>
          </a:p>
        </p:txBody>
      </p:sp>
      <p:pic>
        <p:nvPicPr>
          <p:cNvPr id="49155" name="Picture 3" descr="j01742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6200"/>
            <a:ext cx="2438400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451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ONSTITUTIONAL CONVENTION, CTD.                                                                Great Compromise      1. V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298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Constitutional Convention 1787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US" sz="2800" b="1" dirty="0">
              <a:solidFill>
                <a:srgbClr val="FFFF00"/>
              </a:solidFill>
            </a:endParaRPr>
          </a:p>
          <a:p>
            <a:r>
              <a:rPr lang="en-US" sz="2800" b="1" dirty="0">
                <a:solidFill>
                  <a:srgbClr val="FFFF00"/>
                </a:solidFill>
              </a:rPr>
              <a:t>Objections:</a:t>
            </a:r>
          </a:p>
          <a:p>
            <a:r>
              <a:rPr lang="en-US" sz="2400" dirty="0"/>
              <a:t>That the Convention had </a:t>
            </a:r>
            <a:r>
              <a:rPr lang="en-US" sz="2400" u="sng" dirty="0"/>
              <a:t>exceeded</a:t>
            </a:r>
            <a:r>
              <a:rPr lang="en-US" sz="2400" dirty="0"/>
              <a:t> its authority in producing a new Constitution.</a:t>
            </a:r>
          </a:p>
          <a:p>
            <a:endParaRPr lang="en-US" sz="2400" dirty="0"/>
          </a:p>
          <a:p>
            <a:r>
              <a:rPr lang="en-US" sz="2400" dirty="0"/>
              <a:t>. </a:t>
            </a:r>
            <a:endParaRPr lang="en-US" sz="2400" b="1" dirty="0"/>
          </a:p>
          <a:p>
            <a:endParaRPr lang="en-US" sz="2800" dirty="0"/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u="sng" dirty="0">
              <a:solidFill>
                <a:srgbClr val="FFFF00"/>
              </a:solidFill>
            </a:endParaRPr>
          </a:p>
        </p:txBody>
      </p:sp>
      <p:pic>
        <p:nvPicPr>
          <p:cNvPr id="7" name="Content Placeholder 6" descr="Independence_Hall_Assembly_Roo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897164"/>
            <a:ext cx="5486400" cy="3647872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Constitutional Convention 1787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US" sz="2800" b="1" dirty="0">
              <a:solidFill>
                <a:srgbClr val="FFFF00"/>
              </a:solidFill>
            </a:endParaRPr>
          </a:p>
          <a:p>
            <a:r>
              <a:rPr lang="en-US" sz="2800" b="1" dirty="0">
                <a:solidFill>
                  <a:srgbClr val="FFFF00"/>
                </a:solidFill>
              </a:rPr>
              <a:t>Objections:</a:t>
            </a:r>
          </a:p>
          <a:p>
            <a:r>
              <a:rPr lang="en-US" sz="2400" dirty="0"/>
              <a:t>That the Constitution established the basis for a </a:t>
            </a:r>
            <a:r>
              <a:rPr lang="en-US" sz="2400" u="sng" dirty="0"/>
              <a:t>monarchical</a:t>
            </a:r>
            <a:r>
              <a:rPr lang="en-US" sz="2400" dirty="0"/>
              <a:t> regime.</a:t>
            </a:r>
          </a:p>
          <a:p>
            <a:endParaRPr lang="en-US" sz="2400" dirty="0"/>
          </a:p>
          <a:p>
            <a:r>
              <a:rPr lang="en-US" sz="2400" dirty="0"/>
              <a:t>. </a:t>
            </a:r>
            <a:endParaRPr lang="en-US" sz="2400" b="1" dirty="0"/>
          </a:p>
          <a:p>
            <a:endParaRPr lang="en-US" sz="2800" dirty="0"/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u="sng" dirty="0">
              <a:solidFill>
                <a:srgbClr val="FFFF00"/>
              </a:solidFill>
            </a:endParaRPr>
          </a:p>
        </p:txBody>
      </p:sp>
      <p:pic>
        <p:nvPicPr>
          <p:cNvPr id="7" name="Content Placeholder 6" descr="Independence_Hall_Assembly_Roo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897164"/>
            <a:ext cx="5486400" cy="3647872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Constitutional Convention 1787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US" sz="2800" b="1" dirty="0">
              <a:solidFill>
                <a:srgbClr val="FFFF00"/>
              </a:solidFill>
            </a:endParaRPr>
          </a:p>
          <a:p>
            <a:r>
              <a:rPr lang="en-US" sz="2800" b="1" dirty="0">
                <a:solidFill>
                  <a:srgbClr val="FFFF00"/>
                </a:solidFill>
              </a:rPr>
              <a:t>Objections:</a:t>
            </a:r>
          </a:p>
          <a:p>
            <a:r>
              <a:rPr lang="en-US" sz="2400" dirty="0"/>
              <a:t>That the Constitution lacked explicit protections for </a:t>
            </a:r>
            <a:r>
              <a:rPr lang="en-US" sz="2400" u="sng" dirty="0"/>
              <a:t>individua</a:t>
            </a:r>
            <a:r>
              <a:rPr lang="en-US" sz="2400" dirty="0"/>
              <a:t>l and </a:t>
            </a:r>
            <a:r>
              <a:rPr lang="en-US" sz="2400" u="sng" dirty="0"/>
              <a:t>states rights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/>
              <a:t>. </a:t>
            </a:r>
            <a:endParaRPr lang="en-US" sz="2400" b="1" dirty="0"/>
          </a:p>
          <a:p>
            <a:endParaRPr lang="en-US" sz="2800" dirty="0"/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u="sng" dirty="0">
              <a:solidFill>
                <a:srgbClr val="FFFF00"/>
              </a:solidFill>
            </a:endParaRPr>
          </a:p>
        </p:txBody>
      </p:sp>
      <p:pic>
        <p:nvPicPr>
          <p:cNvPr id="7" name="Content Placeholder 6" descr="Independence_Hall_Assembly_Roo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897164"/>
            <a:ext cx="5486400" cy="364787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Constitutional Convention 1787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sz="2400" b="1" u="sng" dirty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Why: Because the </a:t>
            </a:r>
            <a:r>
              <a:rPr lang="en-US" sz="2400" b="1" u="sng" dirty="0">
                <a:solidFill>
                  <a:srgbClr val="FFFF00"/>
                </a:solidFill>
              </a:rPr>
              <a:t>Articles of Confederation </a:t>
            </a:r>
            <a:r>
              <a:rPr lang="en-US" sz="2400" b="1" dirty="0">
                <a:solidFill>
                  <a:srgbClr val="FFFF00"/>
                </a:solidFill>
              </a:rPr>
              <a:t>would not allow states to be taxed and thus were </a:t>
            </a:r>
            <a:r>
              <a:rPr lang="en-US" sz="2400" b="1" u="sng" dirty="0">
                <a:solidFill>
                  <a:srgbClr val="FFFF00"/>
                </a:solidFill>
              </a:rPr>
              <a:t>WEAK!</a:t>
            </a:r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b="1" u="sng" dirty="0">
                <a:solidFill>
                  <a:srgbClr val="FFFF00"/>
                </a:solidFill>
                <a:hlinkClick r:id="rId2"/>
              </a:rPr>
              <a:t>Shay’s Rebellion</a:t>
            </a:r>
            <a:endParaRPr lang="en-US" sz="2400" b="1" u="sng" dirty="0">
              <a:solidFill>
                <a:srgbClr val="FFFF00"/>
              </a:solidFill>
            </a:endParaRPr>
          </a:p>
        </p:txBody>
      </p:sp>
      <p:pic>
        <p:nvPicPr>
          <p:cNvPr id="7" name="Content Placeholder 6" descr="Independence_Hall_Assembly_Room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00400" y="1676400"/>
            <a:ext cx="5715000" cy="41148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Constitutional Convention 1787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endParaRPr lang="en-US" sz="2800" b="1" dirty="0">
              <a:solidFill>
                <a:srgbClr val="FFFF00"/>
              </a:solidFill>
            </a:endParaRPr>
          </a:p>
          <a:p>
            <a:r>
              <a:rPr lang="en-US" sz="2800" b="1" dirty="0">
                <a:solidFill>
                  <a:srgbClr val="FFFF00"/>
                </a:solidFill>
                <a:hlinkClick r:id="rId2"/>
              </a:rPr>
              <a:t>Federalist Papers:</a:t>
            </a:r>
            <a:endParaRPr lang="en-US" sz="2800" b="1" dirty="0">
              <a:solidFill>
                <a:srgbClr val="FFFF00"/>
              </a:solidFill>
            </a:endParaRPr>
          </a:p>
          <a:p>
            <a:r>
              <a:rPr lang="en-US" sz="2400" dirty="0"/>
              <a:t>Writings published in New York newspapers that assured public that  they could </a:t>
            </a:r>
            <a:r>
              <a:rPr lang="en-US" sz="2400" u="sng" dirty="0"/>
              <a:t>trust</a:t>
            </a:r>
            <a:r>
              <a:rPr lang="en-US" sz="2400" dirty="0"/>
              <a:t> the new constitution. </a:t>
            </a:r>
          </a:p>
          <a:p>
            <a:endParaRPr lang="en-US" sz="2400" dirty="0"/>
          </a:p>
          <a:p>
            <a:r>
              <a:rPr lang="en-US" sz="2400" dirty="0"/>
              <a:t>. </a:t>
            </a:r>
            <a:endParaRPr lang="en-US" sz="2400" b="1" dirty="0"/>
          </a:p>
          <a:p>
            <a:endParaRPr lang="en-US" sz="2800" dirty="0"/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u="sng" dirty="0">
              <a:solidFill>
                <a:srgbClr val="FFFF00"/>
              </a:solidFill>
            </a:endParaRPr>
          </a:p>
        </p:txBody>
      </p:sp>
      <p:pic>
        <p:nvPicPr>
          <p:cNvPr id="8" name="Content Placeholder 7" descr="federalist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0" y="1524000"/>
            <a:ext cx="4724400" cy="42672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Constitutional Convention 1787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US" sz="2800" b="1" dirty="0">
              <a:solidFill>
                <a:srgbClr val="FFFF00"/>
              </a:solidFill>
            </a:endParaRPr>
          </a:p>
          <a:p>
            <a:r>
              <a:rPr lang="en-US" sz="2800" b="1" dirty="0">
                <a:solidFill>
                  <a:srgbClr val="FFFF00"/>
                </a:solidFill>
              </a:rPr>
              <a:t>Bill of Rights:</a:t>
            </a:r>
          </a:p>
          <a:p>
            <a:r>
              <a:rPr lang="en-US" sz="2400" dirty="0"/>
              <a:t>10 Amendments (</a:t>
            </a:r>
            <a:r>
              <a:rPr lang="en-US" sz="2400" u="sng" dirty="0"/>
              <a:t>changes</a:t>
            </a:r>
            <a:r>
              <a:rPr lang="en-US" sz="2400" dirty="0"/>
              <a:t>) to the Constitution were proposed on September 25, 1789. </a:t>
            </a:r>
          </a:p>
          <a:p>
            <a:endParaRPr lang="en-US" sz="2400" dirty="0"/>
          </a:p>
          <a:p>
            <a:r>
              <a:rPr lang="en-US" sz="2400" dirty="0"/>
              <a:t>. </a:t>
            </a:r>
            <a:endParaRPr lang="en-US" sz="2400" b="1" dirty="0"/>
          </a:p>
          <a:p>
            <a:endParaRPr lang="en-US" sz="2800" dirty="0"/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u="sng" dirty="0">
              <a:solidFill>
                <a:srgbClr val="FFFF00"/>
              </a:solidFill>
            </a:endParaRPr>
          </a:p>
        </p:txBody>
      </p:sp>
      <p:pic>
        <p:nvPicPr>
          <p:cNvPr id="7" name="Content Placeholder 6" descr="bill-of-rights tw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57401" y="1435100"/>
            <a:ext cx="5429598" cy="45720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Constitutional Convention 1787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endParaRPr lang="en-US" sz="2800" b="1" dirty="0">
              <a:solidFill>
                <a:srgbClr val="FFFF00"/>
              </a:solidFill>
            </a:endParaRPr>
          </a:p>
          <a:p>
            <a:r>
              <a:rPr lang="en-US" sz="2800" b="1" dirty="0">
                <a:solidFill>
                  <a:srgbClr val="FFFF00"/>
                </a:solidFill>
                <a:hlinkClick r:id="rId2"/>
              </a:rPr>
              <a:t>Bill of Rights</a:t>
            </a:r>
            <a:r>
              <a:rPr lang="en-US" sz="2800" b="1" dirty="0">
                <a:solidFill>
                  <a:srgbClr val="FFFF00"/>
                </a:solidFill>
              </a:rPr>
              <a:t>:</a:t>
            </a:r>
          </a:p>
          <a:p>
            <a:r>
              <a:rPr lang="en-US" sz="2400" dirty="0"/>
              <a:t>10 Amendments (changes) to the Constitution were ratified by </a:t>
            </a:r>
            <a:r>
              <a:rPr lang="en-US" sz="2400" u="sng" dirty="0"/>
              <a:t>¾</a:t>
            </a:r>
            <a:r>
              <a:rPr lang="en-US" sz="2400" dirty="0"/>
              <a:t> of the states on December 15, 1791. </a:t>
            </a:r>
          </a:p>
          <a:p>
            <a:endParaRPr lang="en-US" sz="2400" dirty="0"/>
          </a:p>
          <a:p>
            <a:r>
              <a:rPr lang="en-US" sz="2400" dirty="0"/>
              <a:t>. </a:t>
            </a:r>
            <a:endParaRPr lang="en-US" sz="2400" b="1" dirty="0"/>
          </a:p>
          <a:p>
            <a:endParaRPr lang="en-US" sz="2800" dirty="0"/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u="sng" dirty="0">
              <a:solidFill>
                <a:srgbClr val="FFFF00"/>
              </a:solidFill>
            </a:endParaRPr>
          </a:p>
        </p:txBody>
      </p:sp>
      <p:pic>
        <p:nvPicPr>
          <p:cNvPr id="7" name="Content Placeholder 6" descr="bill-of-rights two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457401" y="1435100"/>
            <a:ext cx="5429598" cy="45720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Constitutional Convention 1787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sz="2800" b="1" dirty="0">
              <a:solidFill>
                <a:srgbClr val="FFFF00"/>
              </a:solidFill>
            </a:endParaRPr>
          </a:p>
          <a:p>
            <a:r>
              <a:rPr lang="en-US" sz="2800" b="1" dirty="0">
                <a:solidFill>
                  <a:srgbClr val="FFFF00"/>
                </a:solidFill>
              </a:rPr>
              <a:t>Bill of Rights:</a:t>
            </a:r>
          </a:p>
          <a:p>
            <a:r>
              <a:rPr lang="en-US" sz="2600" u="sng" dirty="0"/>
              <a:t>1</a:t>
            </a:r>
            <a:r>
              <a:rPr lang="en-US" sz="2600" u="sng" baseline="30000" dirty="0"/>
              <a:t>st</a:t>
            </a:r>
            <a:r>
              <a:rPr lang="en-US" sz="2600" u="sng" dirty="0"/>
              <a:t> Amendment </a:t>
            </a:r>
            <a:endParaRPr lang="en-US" sz="2600" dirty="0"/>
          </a:p>
          <a:p>
            <a:r>
              <a:rPr lang="en-US" sz="2600" dirty="0"/>
              <a:t>Freedom of </a:t>
            </a:r>
            <a:r>
              <a:rPr lang="en-US" sz="2600" u="sng" dirty="0"/>
              <a:t>Religion</a:t>
            </a:r>
          </a:p>
          <a:p>
            <a:r>
              <a:rPr lang="en-US" sz="2600" dirty="0"/>
              <a:t>“ …” of </a:t>
            </a:r>
            <a:r>
              <a:rPr lang="en-US" sz="2600" u="sng" dirty="0"/>
              <a:t>Speech</a:t>
            </a:r>
          </a:p>
          <a:p>
            <a:r>
              <a:rPr lang="en-US" sz="2600" dirty="0"/>
              <a:t>“…” of </a:t>
            </a:r>
            <a:r>
              <a:rPr lang="en-US" sz="2600" u="sng" dirty="0"/>
              <a:t>Press</a:t>
            </a:r>
          </a:p>
          <a:p>
            <a:r>
              <a:rPr lang="en-US" sz="2600" dirty="0"/>
              <a:t>“…” of </a:t>
            </a:r>
            <a:r>
              <a:rPr lang="en-US" sz="2600" u="sng" dirty="0"/>
              <a:t>Assembly</a:t>
            </a:r>
          </a:p>
          <a:p>
            <a:r>
              <a:rPr lang="en-US" sz="2600" dirty="0"/>
              <a:t>“…” to </a:t>
            </a:r>
            <a:r>
              <a:rPr lang="en-US" sz="2600" u="sng" dirty="0"/>
              <a:t>Petition</a:t>
            </a:r>
            <a:r>
              <a:rPr lang="en-US" sz="2600" dirty="0"/>
              <a:t> Government</a:t>
            </a:r>
          </a:p>
          <a:p>
            <a:endParaRPr lang="en-US" sz="2400" dirty="0"/>
          </a:p>
          <a:p>
            <a:r>
              <a:rPr lang="en-US" sz="2400" dirty="0"/>
              <a:t>. </a:t>
            </a:r>
            <a:endParaRPr lang="en-US" sz="2400" b="1" dirty="0"/>
          </a:p>
          <a:p>
            <a:endParaRPr lang="en-US" sz="2800" dirty="0"/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u="sng" dirty="0">
              <a:solidFill>
                <a:srgbClr val="FFFF00"/>
              </a:solidFill>
            </a:endParaRPr>
          </a:p>
        </p:txBody>
      </p:sp>
      <p:pic>
        <p:nvPicPr>
          <p:cNvPr id="7" name="Content Placeholder 6" descr="bill-of-rights tw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57401" y="1435100"/>
            <a:ext cx="5429598" cy="45720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Constitutional Convention 1787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US" sz="2800" b="1" dirty="0">
              <a:solidFill>
                <a:srgbClr val="FFFF00"/>
              </a:solidFill>
            </a:endParaRPr>
          </a:p>
          <a:p>
            <a:r>
              <a:rPr lang="en-US" sz="2800" b="1" dirty="0">
                <a:solidFill>
                  <a:srgbClr val="FFFF00"/>
                </a:solidFill>
              </a:rPr>
              <a:t>Bill of Rights:</a:t>
            </a:r>
          </a:p>
          <a:p>
            <a:r>
              <a:rPr lang="en-US" sz="2600" u="sng" dirty="0"/>
              <a:t>2nd Amendment</a:t>
            </a:r>
          </a:p>
          <a:p>
            <a:r>
              <a:rPr lang="en-US" sz="2600" dirty="0"/>
              <a:t>Right to </a:t>
            </a:r>
            <a:r>
              <a:rPr lang="en-US" sz="2600" u="sng" dirty="0"/>
              <a:t>Bear</a:t>
            </a:r>
            <a:r>
              <a:rPr lang="en-US" sz="2600" dirty="0"/>
              <a:t> </a:t>
            </a:r>
            <a:r>
              <a:rPr lang="en-US" sz="2600" u="sng" dirty="0"/>
              <a:t>Arms</a:t>
            </a:r>
            <a:r>
              <a:rPr lang="en-US" sz="2600" dirty="0"/>
              <a:t> – citizens have the right to own firearms.</a:t>
            </a:r>
          </a:p>
          <a:p>
            <a:endParaRPr lang="en-US" sz="2400" dirty="0"/>
          </a:p>
          <a:p>
            <a:r>
              <a:rPr lang="en-US" sz="2400" dirty="0"/>
              <a:t>. </a:t>
            </a:r>
            <a:endParaRPr lang="en-US" sz="2400" b="1" dirty="0"/>
          </a:p>
          <a:p>
            <a:endParaRPr lang="en-US" sz="2800" dirty="0"/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u="sng" dirty="0">
              <a:solidFill>
                <a:srgbClr val="FFFF00"/>
              </a:solidFill>
            </a:endParaRPr>
          </a:p>
        </p:txBody>
      </p:sp>
      <p:pic>
        <p:nvPicPr>
          <p:cNvPr id="7" name="Content Placeholder 6" descr="bill-of-rights tw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57401" y="1435100"/>
            <a:ext cx="5429598" cy="45720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Constitutional Convention 1787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US" sz="2800" b="1" dirty="0">
              <a:solidFill>
                <a:srgbClr val="FFFF00"/>
              </a:solidFill>
            </a:endParaRPr>
          </a:p>
          <a:p>
            <a:r>
              <a:rPr lang="en-US" sz="2800" b="1" dirty="0">
                <a:solidFill>
                  <a:srgbClr val="FFFF00"/>
                </a:solidFill>
              </a:rPr>
              <a:t>Bill of Rights:</a:t>
            </a:r>
          </a:p>
          <a:p>
            <a:r>
              <a:rPr lang="en-US" sz="2600" u="sng" dirty="0"/>
              <a:t>3rd Amendment</a:t>
            </a:r>
          </a:p>
          <a:p>
            <a:r>
              <a:rPr lang="en-US" sz="2600" u="sng" dirty="0"/>
              <a:t>Quartering Soldiers </a:t>
            </a:r>
            <a:r>
              <a:rPr lang="en-US" sz="2600" dirty="0"/>
              <a:t>– Government can not make you house soldiers.</a:t>
            </a:r>
          </a:p>
          <a:p>
            <a:endParaRPr lang="en-US" sz="2400" dirty="0"/>
          </a:p>
          <a:p>
            <a:r>
              <a:rPr lang="en-US" sz="2400" dirty="0"/>
              <a:t>. </a:t>
            </a:r>
            <a:endParaRPr lang="en-US" sz="2400" b="1" dirty="0"/>
          </a:p>
          <a:p>
            <a:endParaRPr lang="en-US" sz="2800" dirty="0"/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u="sng" dirty="0">
              <a:solidFill>
                <a:srgbClr val="FFFF00"/>
              </a:solidFill>
            </a:endParaRPr>
          </a:p>
        </p:txBody>
      </p:sp>
      <p:pic>
        <p:nvPicPr>
          <p:cNvPr id="7" name="Content Placeholder 6" descr="bill-of-rights tw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57401" y="1435100"/>
            <a:ext cx="5429598" cy="45720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Constitutional Convention 1787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endParaRPr lang="en-US" sz="2800" b="1" dirty="0">
              <a:solidFill>
                <a:srgbClr val="FFFF00"/>
              </a:solidFill>
            </a:endParaRPr>
          </a:p>
          <a:p>
            <a:r>
              <a:rPr lang="en-US" sz="2800" b="1" dirty="0">
                <a:solidFill>
                  <a:srgbClr val="FFFF00"/>
                </a:solidFill>
              </a:rPr>
              <a:t>Bill of Rights:</a:t>
            </a:r>
          </a:p>
          <a:p>
            <a:r>
              <a:rPr lang="en-US" sz="2600" u="sng" dirty="0"/>
              <a:t>4th Amendment</a:t>
            </a:r>
          </a:p>
          <a:p>
            <a:r>
              <a:rPr lang="en-US" sz="2600" u="sng" dirty="0"/>
              <a:t>Search and Seizure </a:t>
            </a:r>
            <a:r>
              <a:rPr lang="en-US" sz="2600" dirty="0"/>
              <a:t>– The government must have a warrant before searching.</a:t>
            </a:r>
          </a:p>
          <a:p>
            <a:endParaRPr lang="en-US" sz="2400" dirty="0"/>
          </a:p>
          <a:p>
            <a:r>
              <a:rPr lang="en-US" sz="2400" dirty="0"/>
              <a:t>. </a:t>
            </a:r>
            <a:endParaRPr lang="en-US" sz="2400" b="1" dirty="0"/>
          </a:p>
          <a:p>
            <a:endParaRPr lang="en-US" sz="2800" dirty="0"/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u="sng" dirty="0">
              <a:solidFill>
                <a:srgbClr val="FFFF00"/>
              </a:solidFill>
            </a:endParaRPr>
          </a:p>
        </p:txBody>
      </p:sp>
      <p:pic>
        <p:nvPicPr>
          <p:cNvPr id="7" name="Content Placeholder 6" descr="bill-of-rights tw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57401" y="1435100"/>
            <a:ext cx="5429598" cy="45720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Constitutional Convention 1787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endParaRPr lang="en-US" sz="2800" b="1" dirty="0">
              <a:solidFill>
                <a:srgbClr val="FFFF00"/>
              </a:solidFill>
            </a:endParaRPr>
          </a:p>
          <a:p>
            <a:r>
              <a:rPr lang="en-US" sz="2800" b="1" dirty="0">
                <a:solidFill>
                  <a:srgbClr val="FFFF00"/>
                </a:solidFill>
              </a:rPr>
              <a:t>Bill of Rights:</a:t>
            </a:r>
          </a:p>
          <a:p>
            <a:r>
              <a:rPr lang="en-US" sz="2600" u="sng" dirty="0"/>
              <a:t>5th Amendment</a:t>
            </a:r>
          </a:p>
          <a:p>
            <a:r>
              <a:rPr lang="en-US" sz="2600" u="sng" dirty="0"/>
              <a:t>Due Process </a:t>
            </a:r>
            <a:r>
              <a:rPr lang="en-US" sz="2600" dirty="0"/>
              <a:t>– Must be evidence before you are indicted by a Grand Jury for a crime.</a:t>
            </a:r>
          </a:p>
          <a:p>
            <a:endParaRPr lang="en-US" sz="2400" dirty="0"/>
          </a:p>
          <a:p>
            <a:r>
              <a:rPr lang="en-US" sz="2400" dirty="0"/>
              <a:t>. </a:t>
            </a:r>
            <a:endParaRPr lang="en-US" sz="2400" b="1" dirty="0"/>
          </a:p>
          <a:p>
            <a:endParaRPr lang="en-US" sz="2800" dirty="0"/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u="sng" dirty="0">
              <a:solidFill>
                <a:srgbClr val="FFFF00"/>
              </a:solidFill>
            </a:endParaRPr>
          </a:p>
        </p:txBody>
      </p:sp>
      <p:pic>
        <p:nvPicPr>
          <p:cNvPr id="7" name="Content Placeholder 6" descr="bill-of-rights tw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57401" y="1435100"/>
            <a:ext cx="5429598" cy="45720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Constitutional Convention 1787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US" sz="2800" b="1" dirty="0">
              <a:solidFill>
                <a:srgbClr val="FFFF00"/>
              </a:solidFill>
            </a:endParaRPr>
          </a:p>
          <a:p>
            <a:r>
              <a:rPr lang="en-US" sz="2800" b="1" dirty="0">
                <a:solidFill>
                  <a:srgbClr val="FFFF00"/>
                </a:solidFill>
              </a:rPr>
              <a:t>Bill of Rights:</a:t>
            </a:r>
          </a:p>
          <a:p>
            <a:r>
              <a:rPr lang="en-US" sz="2600" u="sng" dirty="0"/>
              <a:t>6th Amendment</a:t>
            </a:r>
          </a:p>
          <a:p>
            <a:r>
              <a:rPr lang="en-US" sz="2600" dirty="0"/>
              <a:t>Rights to a </a:t>
            </a:r>
            <a:r>
              <a:rPr lang="en-US" sz="2600" u="sng" dirty="0"/>
              <a:t>Fair Trial</a:t>
            </a:r>
            <a:r>
              <a:rPr lang="en-US" sz="2600" dirty="0"/>
              <a:t> – Speedy and public trial.</a:t>
            </a:r>
          </a:p>
          <a:p>
            <a:endParaRPr lang="en-US" sz="2400" dirty="0"/>
          </a:p>
          <a:p>
            <a:r>
              <a:rPr lang="en-US" sz="2400" dirty="0"/>
              <a:t>. </a:t>
            </a:r>
            <a:endParaRPr lang="en-US" sz="2400" b="1" dirty="0"/>
          </a:p>
          <a:p>
            <a:endParaRPr lang="en-US" sz="2800" dirty="0"/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u="sng" dirty="0">
              <a:solidFill>
                <a:srgbClr val="FFFF00"/>
              </a:solidFill>
            </a:endParaRPr>
          </a:p>
        </p:txBody>
      </p:sp>
      <p:pic>
        <p:nvPicPr>
          <p:cNvPr id="7" name="Content Placeholder 6" descr="bill-of-rights tw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57401" y="1435100"/>
            <a:ext cx="5429598" cy="457200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Constitutional Convention 1787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US" sz="2800" b="1" dirty="0">
              <a:solidFill>
                <a:srgbClr val="FFFF00"/>
              </a:solidFill>
            </a:endParaRPr>
          </a:p>
          <a:p>
            <a:r>
              <a:rPr lang="en-US" sz="2800" b="1" dirty="0">
                <a:solidFill>
                  <a:srgbClr val="FFFF00"/>
                </a:solidFill>
              </a:rPr>
              <a:t>Bill of Rights:</a:t>
            </a:r>
          </a:p>
          <a:p>
            <a:r>
              <a:rPr lang="en-US" sz="2600" u="sng" dirty="0"/>
              <a:t>7th Amendment</a:t>
            </a:r>
          </a:p>
          <a:p>
            <a:r>
              <a:rPr lang="en-US" sz="2600" dirty="0"/>
              <a:t>Rights In a </a:t>
            </a:r>
            <a:r>
              <a:rPr lang="en-US" sz="2600" u="sng" dirty="0"/>
              <a:t>Civil</a:t>
            </a:r>
            <a:r>
              <a:rPr lang="en-US" sz="2600" dirty="0"/>
              <a:t> Case – Right to a jury trial in civil case.</a:t>
            </a:r>
          </a:p>
          <a:p>
            <a:endParaRPr lang="en-US" sz="2400" dirty="0"/>
          </a:p>
          <a:p>
            <a:r>
              <a:rPr lang="en-US" sz="2400" dirty="0"/>
              <a:t>. </a:t>
            </a:r>
            <a:endParaRPr lang="en-US" sz="2400" b="1" dirty="0"/>
          </a:p>
          <a:p>
            <a:endParaRPr lang="en-US" sz="2800" dirty="0"/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u="sng" dirty="0">
              <a:solidFill>
                <a:srgbClr val="FFFF00"/>
              </a:solidFill>
            </a:endParaRPr>
          </a:p>
        </p:txBody>
      </p:sp>
      <p:pic>
        <p:nvPicPr>
          <p:cNvPr id="7" name="Content Placeholder 6" descr="bill-of-rights tw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57401" y="1435100"/>
            <a:ext cx="5429598" cy="4572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3"/>
          <p:cNvSpPr>
            <a:spLocks noChangeArrowheads="1" noChangeShapeType="1" noTextEdit="1"/>
          </p:cNvSpPr>
          <p:nvPr/>
        </p:nvSpPr>
        <p:spPr bwMode="auto">
          <a:xfrm>
            <a:off x="304800" y="503238"/>
            <a:ext cx="8382000" cy="10207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000000"/>
                  </a:outerShdw>
                </a:effectLst>
                <a:uLnTx/>
                <a:uFillTx/>
                <a:latin typeface="Showcard Gothic" panose="04020904020102020604" pitchFamily="82" charset="0"/>
                <a:ea typeface="+mn-ea"/>
                <a:cs typeface="+mn-cs"/>
              </a:rPr>
              <a:t>COMPROMISE</a:t>
            </a: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593725" y="1984375"/>
            <a:ext cx="794067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noun - a settlement of differences in which each side makes concessions (gives in a little) to come to a result which solves a problem</a:t>
            </a:r>
          </a:p>
        </p:txBody>
      </p:sp>
    </p:spTree>
    <p:extLst>
      <p:ext uri="{BB962C8B-B14F-4D97-AF65-F5344CB8AC3E}">
        <p14:creationId xmlns:p14="http://schemas.microsoft.com/office/powerpoint/2010/main" val="25860437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Constitutional Convention 1787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endParaRPr lang="en-US" sz="2800" b="1" dirty="0">
              <a:solidFill>
                <a:srgbClr val="FFFF00"/>
              </a:solidFill>
            </a:endParaRPr>
          </a:p>
          <a:p>
            <a:r>
              <a:rPr lang="en-US" sz="2800" b="1" dirty="0">
                <a:solidFill>
                  <a:srgbClr val="FFFF00"/>
                </a:solidFill>
              </a:rPr>
              <a:t>Bill of Rights:</a:t>
            </a:r>
          </a:p>
          <a:p>
            <a:r>
              <a:rPr lang="en-US" sz="2600" u="sng" dirty="0"/>
              <a:t>8th Amendment</a:t>
            </a:r>
          </a:p>
          <a:p>
            <a:r>
              <a:rPr lang="en-US" sz="2600" u="sng" dirty="0"/>
              <a:t>Cruel</a:t>
            </a:r>
            <a:r>
              <a:rPr lang="en-US" sz="2600" dirty="0"/>
              <a:t> and </a:t>
            </a:r>
            <a:r>
              <a:rPr lang="en-US" sz="2600" u="sng" dirty="0"/>
              <a:t>Unusual</a:t>
            </a:r>
            <a:r>
              <a:rPr lang="en-US" sz="2600" dirty="0"/>
              <a:t> </a:t>
            </a:r>
            <a:r>
              <a:rPr lang="en-US" sz="2600" u="sng" dirty="0"/>
              <a:t>Punishment</a:t>
            </a:r>
            <a:r>
              <a:rPr lang="en-US" sz="2600" dirty="0"/>
              <a:t> – excessive fines and punishment prohibited.</a:t>
            </a:r>
          </a:p>
          <a:p>
            <a:endParaRPr lang="en-US" sz="2400" dirty="0"/>
          </a:p>
          <a:p>
            <a:r>
              <a:rPr lang="en-US" sz="2400" dirty="0"/>
              <a:t>. </a:t>
            </a:r>
            <a:endParaRPr lang="en-US" sz="2400" b="1" dirty="0"/>
          </a:p>
          <a:p>
            <a:endParaRPr lang="en-US" sz="2800" dirty="0"/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u="sng" dirty="0">
              <a:solidFill>
                <a:srgbClr val="FFFF00"/>
              </a:solidFill>
            </a:endParaRPr>
          </a:p>
        </p:txBody>
      </p:sp>
      <p:pic>
        <p:nvPicPr>
          <p:cNvPr id="7" name="Content Placeholder 6" descr="bill-of-rights tw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57401" y="1435100"/>
            <a:ext cx="5429598" cy="45720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Constitutional Convention 1787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US" sz="2800" b="1" dirty="0">
              <a:solidFill>
                <a:srgbClr val="FFFF00"/>
              </a:solidFill>
            </a:endParaRPr>
          </a:p>
          <a:p>
            <a:r>
              <a:rPr lang="en-US" sz="2800" b="1" dirty="0">
                <a:solidFill>
                  <a:srgbClr val="FFFF00"/>
                </a:solidFill>
              </a:rPr>
              <a:t>Bill of Rights:</a:t>
            </a:r>
          </a:p>
          <a:p>
            <a:r>
              <a:rPr lang="en-US" sz="2600" u="sng" dirty="0"/>
              <a:t>9th Amendment</a:t>
            </a:r>
          </a:p>
          <a:p>
            <a:r>
              <a:rPr lang="en-US" sz="2600" dirty="0"/>
              <a:t>Rights Retained by the People – </a:t>
            </a:r>
            <a:r>
              <a:rPr lang="en-US" sz="2600" u="sng" dirty="0"/>
              <a:t>rights not mentioned </a:t>
            </a:r>
            <a:r>
              <a:rPr lang="en-US" sz="2600" dirty="0"/>
              <a:t>are protected.</a:t>
            </a:r>
          </a:p>
          <a:p>
            <a:endParaRPr lang="en-US" sz="2400" dirty="0"/>
          </a:p>
          <a:p>
            <a:r>
              <a:rPr lang="en-US" sz="2400" dirty="0"/>
              <a:t>. </a:t>
            </a:r>
            <a:endParaRPr lang="en-US" sz="2400" b="1" dirty="0"/>
          </a:p>
          <a:p>
            <a:endParaRPr lang="en-US" sz="2800" dirty="0"/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u="sng" dirty="0">
              <a:solidFill>
                <a:srgbClr val="FFFF00"/>
              </a:solidFill>
            </a:endParaRPr>
          </a:p>
        </p:txBody>
      </p:sp>
      <p:pic>
        <p:nvPicPr>
          <p:cNvPr id="7" name="Content Placeholder 6" descr="bill-of-rights tw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57401" y="1435100"/>
            <a:ext cx="5429598" cy="457200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Constitutional Convention 1787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endParaRPr lang="en-US" sz="2800" b="1" dirty="0">
              <a:solidFill>
                <a:srgbClr val="FFFF00"/>
              </a:solidFill>
            </a:endParaRPr>
          </a:p>
          <a:p>
            <a:r>
              <a:rPr lang="en-US" sz="2800" b="1" dirty="0">
                <a:solidFill>
                  <a:srgbClr val="FFFF00"/>
                </a:solidFill>
              </a:rPr>
              <a:t>Bill of Rights:</a:t>
            </a:r>
          </a:p>
          <a:p>
            <a:r>
              <a:rPr lang="en-US" sz="2600" u="sng" dirty="0"/>
              <a:t>10th Amendment</a:t>
            </a:r>
          </a:p>
          <a:p>
            <a:r>
              <a:rPr lang="en-US" sz="2600" dirty="0"/>
              <a:t>Powers retained by the states and the people – rights  not given Feds are </a:t>
            </a:r>
            <a:r>
              <a:rPr lang="en-US" sz="2600" u="sng" dirty="0"/>
              <a:t>retained by states</a:t>
            </a:r>
            <a:r>
              <a:rPr lang="en-US" sz="2600" dirty="0"/>
              <a:t>. </a:t>
            </a:r>
          </a:p>
          <a:p>
            <a:endParaRPr lang="en-US" sz="2400" dirty="0"/>
          </a:p>
          <a:p>
            <a:r>
              <a:rPr lang="en-US" sz="2400" dirty="0"/>
              <a:t>. </a:t>
            </a:r>
            <a:endParaRPr lang="en-US" sz="2400" b="1" dirty="0"/>
          </a:p>
          <a:p>
            <a:endParaRPr lang="en-US" sz="2800" dirty="0"/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u="sng" dirty="0">
              <a:solidFill>
                <a:srgbClr val="FFFF00"/>
              </a:solidFill>
            </a:endParaRPr>
          </a:p>
        </p:txBody>
      </p:sp>
      <p:pic>
        <p:nvPicPr>
          <p:cNvPr id="7" name="Content Placeholder 6" descr="bill-of-rights tw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57401" y="1435100"/>
            <a:ext cx="5429598" cy="4572000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Constitutional Convention 1787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US" sz="2800" b="1" dirty="0">
              <a:solidFill>
                <a:srgbClr val="FFFF00"/>
              </a:solidFill>
            </a:endParaRPr>
          </a:p>
          <a:p>
            <a:endParaRPr lang="en-US" sz="2600" dirty="0"/>
          </a:p>
          <a:p>
            <a:endParaRPr lang="en-US" sz="2400" dirty="0"/>
          </a:p>
          <a:p>
            <a:r>
              <a:rPr lang="en-US" sz="2400" dirty="0"/>
              <a:t>. </a:t>
            </a:r>
            <a:endParaRPr lang="en-US" sz="2400" b="1" dirty="0"/>
          </a:p>
          <a:p>
            <a:endParaRPr lang="en-US" sz="2800" dirty="0"/>
          </a:p>
          <a:p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u="sng" dirty="0">
              <a:solidFill>
                <a:srgbClr val="FFFF00"/>
              </a:solidFill>
            </a:endParaRPr>
          </a:p>
        </p:txBody>
      </p:sp>
      <p:pic>
        <p:nvPicPr>
          <p:cNvPr id="8" name="Content Placeholder 7" descr="thatsalllogo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1752600"/>
            <a:ext cx="5486400" cy="41719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304800" y="503238"/>
            <a:ext cx="8382000" cy="10207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000000"/>
                  </a:outerShdw>
                </a:effectLst>
                <a:uLnTx/>
                <a:uFillTx/>
                <a:latin typeface="Showcard Gothic" panose="04020904020102020604" pitchFamily="82" charset="0"/>
                <a:ea typeface="+mn-ea"/>
                <a:cs typeface="+mn-cs"/>
              </a:rPr>
              <a:t>3 MAJOR COMPROMISES:</a:t>
            </a:r>
          </a:p>
        </p:txBody>
      </p:sp>
      <p:pic>
        <p:nvPicPr>
          <p:cNvPr id="8195" name="Picture 3" descr="bl00064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2590800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3400" y="1752600"/>
            <a:ext cx="7940675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1. GREAT COMPROMISE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2. 3/5 COMPROMISE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3. TRADE COMPROMISE</a:t>
            </a:r>
          </a:p>
        </p:txBody>
      </p:sp>
      <p:pic>
        <p:nvPicPr>
          <p:cNvPr id="8197" name="Picture 5" descr="IN00596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910138"/>
            <a:ext cx="2971800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TN00116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38600"/>
            <a:ext cx="2451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821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6264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Major debate was over how to set up the legislative branch of government</a:t>
            </a:r>
          </a:p>
        </p:txBody>
      </p:sp>
      <p:pic>
        <p:nvPicPr>
          <p:cNvPr id="10243" name="Picture 3" descr="bl00064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3" y="2747963"/>
            <a:ext cx="4319587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403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04800" y="457200"/>
            <a:ext cx="86264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It becomes a battle between smaller states and the ones with larger populations</a:t>
            </a:r>
          </a:p>
        </p:txBody>
      </p:sp>
      <p:pic>
        <p:nvPicPr>
          <p:cNvPr id="12291" name="Picture 3" descr="BL00026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59263"/>
            <a:ext cx="3287713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BL00662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59250"/>
            <a:ext cx="419100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419600" y="4953000"/>
            <a:ext cx="1212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1689449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65125" y="304800"/>
            <a:ext cx="8626475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Several states submit plans for the type of legislature they want</a:t>
            </a:r>
          </a:p>
        </p:txBody>
      </p:sp>
      <p:pic>
        <p:nvPicPr>
          <p:cNvPr id="14339" name="Picture 3" descr="PE03267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743200"/>
            <a:ext cx="4572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021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MP0034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3741">
            <a:off x="5703888" y="4572000"/>
            <a:ext cx="351631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WordArt 4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8610600" cy="863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762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17088" dir="2436078" algn="ctr" rotWithShape="0">
                    <a:srgbClr val="B2B2B2"/>
                  </a:outerShdw>
                </a:effectLst>
                <a:uLnTx/>
                <a:uFillTx/>
                <a:latin typeface="Showcard Gothic" panose="04020904020102020604" pitchFamily="82" charset="0"/>
                <a:ea typeface="+mn-ea"/>
                <a:cs typeface="+mn-cs"/>
              </a:rPr>
              <a:t>VIRGINIA PLAN</a:t>
            </a:r>
          </a:p>
        </p:txBody>
      </p:sp>
      <p:sp>
        <p:nvSpPr>
          <p:cNvPr id="467973" name="Text Box 5"/>
          <p:cNvSpPr txBox="1">
            <a:spLocks noChangeArrowheads="1"/>
          </p:cNvSpPr>
          <p:nvPr/>
        </p:nvSpPr>
        <p:spPr bwMode="auto">
          <a:xfrm>
            <a:off x="239713" y="1676400"/>
            <a:ext cx="8904287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1)	The legislative branch would have two houses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67974" name="Text Box 6"/>
          <p:cNvSpPr txBox="1">
            <a:spLocks noChangeArrowheads="1"/>
          </p:cNvSpPr>
          <p:nvPr/>
        </p:nvSpPr>
        <p:spPr bwMode="auto">
          <a:xfrm>
            <a:off x="239713" y="3429000"/>
            <a:ext cx="8675687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2) Both houses would assign representatives based on wealth/population</a:t>
            </a:r>
          </a:p>
        </p:txBody>
      </p:sp>
    </p:spTree>
    <p:extLst>
      <p:ext uri="{BB962C8B-B14F-4D97-AF65-F5344CB8AC3E}">
        <p14:creationId xmlns:p14="http://schemas.microsoft.com/office/powerpoint/2010/main" val="339804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3" grpId="0"/>
      <p:bldP spid="467973" grpId="1"/>
      <p:bldP spid="467974" grpId="0"/>
      <p:bldP spid="467974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6766</TotalTime>
  <Words>914</Words>
  <Application>Microsoft Office PowerPoint</Application>
  <PresentationFormat>On-screen Show (4:3)</PresentationFormat>
  <Paragraphs>242</Paragraphs>
  <Slides>43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Arial</vt:lpstr>
      <vt:lpstr>Arial Black</vt:lpstr>
      <vt:lpstr>Calibri</vt:lpstr>
      <vt:lpstr>Comic Sans MS</vt:lpstr>
      <vt:lpstr>Consolas</vt:lpstr>
      <vt:lpstr>Corbel</vt:lpstr>
      <vt:lpstr>Showcard Gothic</vt:lpstr>
      <vt:lpstr>Wingdings</vt:lpstr>
      <vt:lpstr>Wingdings 2</vt:lpstr>
      <vt:lpstr>Wingdings 3</vt:lpstr>
      <vt:lpstr>Metro</vt:lpstr>
      <vt:lpstr>Default Design</vt:lpstr>
      <vt:lpstr>Constitutional Convention 1787</vt:lpstr>
      <vt:lpstr>Constitutional Convention 1787</vt:lpstr>
      <vt:lpstr>Constitutional Convention 1787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Constitutional Convention 1787</vt:lpstr>
      <vt:lpstr>Constitutional Convention 1787</vt:lpstr>
      <vt:lpstr>Constitutional Convention 1787</vt:lpstr>
      <vt:lpstr>Constitutional Convention 1787</vt:lpstr>
      <vt:lpstr>Constitutional Convention 1787</vt:lpstr>
      <vt:lpstr>Constitutional Convention 1787</vt:lpstr>
      <vt:lpstr>Constitutional Convention 1787</vt:lpstr>
      <vt:lpstr>Constitutional Convention 1787</vt:lpstr>
      <vt:lpstr>Constitutional Convention 1787</vt:lpstr>
      <vt:lpstr>Constitutional Convention 1787</vt:lpstr>
      <vt:lpstr>Constitutional Convention 1787</vt:lpstr>
      <vt:lpstr>Constitutional Convention 1787</vt:lpstr>
      <vt:lpstr>Constitutional Convention 1787</vt:lpstr>
      <vt:lpstr>Constitutional Convention 1787</vt:lpstr>
      <vt:lpstr>Constitutional Convention 1787</vt:lpstr>
      <vt:lpstr>Constitutional Convention 1787</vt:lpstr>
      <vt:lpstr>Constitutional Convention 1787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Continental Congress</dc:title>
  <dc:creator>jeff</dc:creator>
  <cp:lastModifiedBy>Kyle Smith</cp:lastModifiedBy>
  <cp:revision>20</cp:revision>
  <dcterms:created xsi:type="dcterms:W3CDTF">2011-10-13T02:46:49Z</dcterms:created>
  <dcterms:modified xsi:type="dcterms:W3CDTF">2016-11-28T01:17:51Z</dcterms:modified>
</cp:coreProperties>
</file>