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48" r:id="rId2"/>
    <p:sldId id="350" r:id="rId3"/>
    <p:sldId id="406" r:id="rId4"/>
    <p:sldId id="407" r:id="rId5"/>
    <p:sldId id="408" r:id="rId6"/>
    <p:sldId id="423" r:id="rId7"/>
    <p:sldId id="424" r:id="rId8"/>
    <p:sldId id="425" r:id="rId9"/>
    <p:sldId id="433" r:id="rId10"/>
    <p:sldId id="426" r:id="rId11"/>
    <p:sldId id="427" r:id="rId12"/>
    <p:sldId id="428" r:id="rId13"/>
    <p:sldId id="430" r:id="rId14"/>
    <p:sldId id="409" r:id="rId15"/>
    <p:sldId id="410" r:id="rId16"/>
    <p:sldId id="434" r:id="rId17"/>
    <p:sldId id="411" r:id="rId18"/>
    <p:sldId id="421" r:id="rId19"/>
    <p:sldId id="422" r:id="rId20"/>
    <p:sldId id="429" r:id="rId21"/>
    <p:sldId id="412" r:id="rId22"/>
    <p:sldId id="413" r:id="rId23"/>
    <p:sldId id="414" r:id="rId24"/>
    <p:sldId id="415" r:id="rId25"/>
    <p:sldId id="435" r:id="rId26"/>
    <p:sldId id="416" r:id="rId27"/>
    <p:sldId id="417" r:id="rId28"/>
    <p:sldId id="418" r:id="rId29"/>
    <p:sldId id="419" r:id="rId30"/>
    <p:sldId id="420" r:id="rId31"/>
    <p:sldId id="431" r:id="rId32"/>
    <p:sldId id="43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4607-EF2F-4C46-843B-44F21F816AD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4E39-177D-491A-A0DA-D26FB6242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988971-2428-4E2C-8AAF-E3FB0D000CAA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Causes of the Civil War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civil_war_soldiers-union_confederat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514600"/>
            <a:ext cx="5181600" cy="3505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Popular Sovereignty </a:t>
            </a:r>
            <a:r>
              <a:rPr lang="en-US" sz="3200" dirty="0">
                <a:latin typeface="Britannic Bold" pitchFamily="34" charset="0"/>
              </a:rPr>
              <a:t>was the belief that each state should decide for itself on slavery.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Popular Soverig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1845" y="1808811"/>
            <a:ext cx="4660710" cy="38245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Vice President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John Calhoun </a:t>
            </a:r>
            <a:r>
              <a:rPr lang="en-US" sz="3200" dirty="0">
                <a:latin typeface="Britannic Bold" pitchFamily="34" charset="0"/>
              </a:rPr>
              <a:t>believed that states had to the right to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reject</a:t>
            </a:r>
            <a:r>
              <a:rPr lang="en-US" sz="3200" dirty="0">
                <a:latin typeface="Britannic Bold" pitchFamily="34" charset="0"/>
              </a:rPr>
              <a:t> federal laws.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Calhou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21906" y="1435100"/>
            <a:ext cx="3900587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2800" dirty="0">
                <a:latin typeface="Britannic Bold" pitchFamily="34" charset="0"/>
              </a:rPr>
              <a:t>The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Great Compromiser</a:t>
            </a:r>
            <a:r>
              <a:rPr lang="en-US" sz="2800" dirty="0">
                <a:latin typeface="Britannic Bold" pitchFamily="34" charset="0"/>
              </a:rPr>
              <a:t>, </a:t>
            </a:r>
            <a:r>
              <a:rPr lang="en-US" sz="2800" dirty="0">
                <a:solidFill>
                  <a:schemeClr val="accent1"/>
                </a:solidFill>
                <a:latin typeface="Britannic Bold" pitchFamily="34" charset="0"/>
              </a:rPr>
              <a:t>Henry Clay</a:t>
            </a:r>
            <a:r>
              <a:rPr lang="en-US" sz="2800" dirty="0">
                <a:latin typeface="Britannic Bold" pitchFamily="34" charset="0"/>
              </a:rPr>
              <a:t>, helped broker deals during this divisive time.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Henry Cl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52600"/>
            <a:ext cx="3200400" cy="3937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71600"/>
            <a:ext cx="2514600" cy="45720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2800" dirty="0">
                <a:latin typeface="Britannic Bold" pitchFamily="34" charset="0"/>
              </a:rPr>
              <a:t>Northern writers such as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Henry David Thoreau </a:t>
            </a:r>
            <a:r>
              <a:rPr lang="en-US" sz="2800" dirty="0">
                <a:latin typeface="Britannic Bold" pitchFamily="34" charset="0"/>
              </a:rPr>
              <a:t>spoke out strongly against the evils of slavery.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horeau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447800"/>
            <a:ext cx="4191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Missouri Compromise </a:t>
            </a:r>
          </a:p>
          <a:p>
            <a:r>
              <a:rPr lang="en-US" sz="3200" dirty="0">
                <a:latin typeface="Britannic Bold" pitchFamily="34" charset="0"/>
              </a:rPr>
              <a:t>In 1819,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slave holding </a:t>
            </a:r>
            <a:r>
              <a:rPr lang="en-US" sz="3200" dirty="0">
                <a:latin typeface="Britannic Bold" pitchFamily="34" charset="0"/>
              </a:rPr>
              <a:t>Missouri wanted to join the USA.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Whipping Slaves, Missouri, 1856_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262632"/>
            <a:ext cx="5486400" cy="29169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Missouri Compromise </a:t>
            </a:r>
          </a:p>
          <a:p>
            <a:r>
              <a:rPr lang="en-US" sz="3200" dirty="0">
                <a:latin typeface="Britannic Bold" pitchFamily="34" charset="0"/>
              </a:rPr>
              <a:t>11states were </a:t>
            </a:r>
            <a:r>
              <a:rPr lang="en-US" sz="3200" u="sng" dirty="0">
                <a:solidFill>
                  <a:srgbClr val="FFC000"/>
                </a:solidFill>
                <a:latin typeface="Britannic Bold" pitchFamily="34" charset="0"/>
              </a:rPr>
              <a:t>free</a:t>
            </a:r>
            <a:r>
              <a:rPr lang="en-US" sz="3200" dirty="0">
                <a:solidFill>
                  <a:srgbClr val="FFC000"/>
                </a:solidFill>
                <a:latin typeface="Britannic Bold" pitchFamily="34" charset="0"/>
              </a:rPr>
              <a:t> </a:t>
            </a:r>
            <a:r>
              <a:rPr lang="en-US" sz="3200" dirty="0">
                <a:latin typeface="Britannic Bold" pitchFamily="34" charset="0"/>
              </a:rPr>
              <a:t>and 11 states were </a:t>
            </a:r>
            <a:r>
              <a:rPr lang="en-US" sz="3200" u="sng" dirty="0">
                <a:solidFill>
                  <a:srgbClr val="FFC000"/>
                </a:solidFill>
                <a:latin typeface="Britannic Bold" pitchFamily="34" charset="0"/>
              </a:rPr>
              <a:t>pro-slavery</a:t>
            </a:r>
            <a:r>
              <a:rPr lang="en-US" sz="3200" dirty="0">
                <a:latin typeface="Britannic Bold" pitchFamily="34" charset="0"/>
              </a:rPr>
              <a:t>.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1819MOcom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752600"/>
            <a:ext cx="4648200" cy="3352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Turn and Talk </a:t>
            </a:r>
          </a:p>
          <a:p>
            <a:r>
              <a:rPr lang="en-US" sz="3200" dirty="0">
                <a:latin typeface="Britannic Bold" pitchFamily="34" charset="0"/>
              </a:rPr>
              <a:t>Would you have allowed Missouri to join the Union? Why?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6096000" cy="4254500"/>
          </a:xfrm>
        </p:spPr>
      </p:pic>
    </p:spTree>
    <p:extLst>
      <p:ext uri="{BB962C8B-B14F-4D97-AF65-F5344CB8AC3E}">
        <p14:creationId xmlns:p14="http://schemas.microsoft.com/office/powerpoint/2010/main" val="138880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Missouri Compromise </a:t>
            </a:r>
          </a:p>
          <a:p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Maine</a:t>
            </a:r>
            <a:r>
              <a:rPr lang="en-US" sz="3200" dirty="0">
                <a:solidFill>
                  <a:schemeClr val="accent3"/>
                </a:solidFill>
                <a:latin typeface="Britannic Bold" pitchFamily="34" charset="0"/>
              </a:rPr>
              <a:t> </a:t>
            </a:r>
            <a:r>
              <a:rPr lang="en-US" sz="3200" dirty="0">
                <a:latin typeface="Britannic Bold" pitchFamily="34" charset="0"/>
              </a:rPr>
              <a:t>added as a free state and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Missouri</a:t>
            </a:r>
            <a:r>
              <a:rPr lang="en-US" sz="3200" u="sng" dirty="0">
                <a:latin typeface="Britannic Bold" pitchFamily="34" charset="0"/>
              </a:rPr>
              <a:t> </a:t>
            </a:r>
            <a:r>
              <a:rPr lang="en-US" sz="3200" dirty="0">
                <a:latin typeface="Britannic Bold" pitchFamily="34" charset="0"/>
              </a:rPr>
              <a:t>added as a slave state.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1819MOcom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752600"/>
            <a:ext cx="4648200" cy="3352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Causes of the Civil War</a:t>
            </a:r>
            <a:endParaRPr lang="en-US" sz="4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latin typeface="Britannic Bold" pitchFamily="34" charset="0"/>
              </a:rPr>
              <a:t>South Carolina felt that tariffs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hurt</a:t>
            </a:r>
            <a:r>
              <a:rPr lang="en-US" sz="3200" dirty="0">
                <a:latin typeface="Britannic Bold" pitchFamily="34" charset="0"/>
              </a:rPr>
              <a:t> the south and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helped</a:t>
            </a:r>
            <a:r>
              <a:rPr lang="en-US" sz="3200" dirty="0">
                <a:latin typeface="Britannic Bold" pitchFamily="34" charset="0"/>
              </a:rPr>
              <a:t> the north.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south carolin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1104" y="2221484"/>
            <a:ext cx="3822192" cy="299923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Causes of the Civil War</a:t>
            </a:r>
            <a:endParaRPr lang="en-US" sz="4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dirty="0">
                <a:latin typeface="Britannic Bold" pitchFamily="34" charset="0"/>
              </a:rPr>
              <a:t>In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1832</a:t>
            </a:r>
            <a:r>
              <a:rPr lang="en-US" sz="3200" dirty="0">
                <a:latin typeface="Britannic Bold" pitchFamily="34" charset="0"/>
              </a:rPr>
              <a:t> South Carolina said they’d “nullify” or </a:t>
            </a:r>
            <a:r>
              <a:rPr lang="en-US" sz="3200" dirty="0">
                <a:solidFill>
                  <a:schemeClr val="accent3"/>
                </a:solidFill>
                <a:latin typeface="Britannic Bold" pitchFamily="34" charset="0"/>
              </a:rPr>
              <a:t>“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cancel</a:t>
            </a:r>
            <a:r>
              <a:rPr lang="en-US" sz="3200" dirty="0">
                <a:solidFill>
                  <a:schemeClr val="accent3"/>
                </a:solidFill>
                <a:latin typeface="Britannic Bold" pitchFamily="34" charset="0"/>
              </a:rPr>
              <a:t>” </a:t>
            </a:r>
            <a:r>
              <a:rPr lang="en-US" sz="3200" dirty="0">
                <a:latin typeface="Britannic Bold" pitchFamily="34" charset="0"/>
              </a:rPr>
              <a:t>the tariff laws.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south carolin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1104" y="2221484"/>
            <a:ext cx="3822192" cy="29992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Rocky</a:t>
            </a:r>
            <a:r>
              <a:rPr lang="en-US" sz="3200" dirty="0">
                <a:latin typeface="Britannic Bold" pitchFamily="34" charset="0"/>
              </a:rPr>
              <a:t> soil vs.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rich</a:t>
            </a:r>
            <a:r>
              <a:rPr lang="en-US" sz="3200" dirty="0">
                <a:latin typeface="Britannic Bold" pitchFamily="34" charset="0"/>
              </a:rPr>
              <a:t> soil.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rocky so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524000"/>
            <a:ext cx="4495800" cy="3657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Causes of the Civil War</a:t>
            </a:r>
            <a:endParaRPr lang="en-US" sz="4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Britannic Bold" pitchFamily="34" charset="0"/>
              </a:rPr>
              <a:t>President Jackson believed that if a state could nullify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one</a:t>
            </a:r>
            <a:r>
              <a:rPr lang="en-US" sz="3200" u="sng" dirty="0">
                <a:latin typeface="Britannic Bold" pitchFamily="34" charset="0"/>
              </a:rPr>
              <a:t>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law</a:t>
            </a:r>
            <a:r>
              <a:rPr lang="en-US" sz="3200" dirty="0">
                <a:latin typeface="Britannic Bold" pitchFamily="34" charset="0"/>
              </a:rPr>
              <a:t>, they could do that to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any law</a:t>
            </a:r>
            <a:r>
              <a:rPr lang="en-US" sz="3200" dirty="0">
                <a:solidFill>
                  <a:schemeClr val="accent3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President Jacks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244" y="1435100"/>
            <a:ext cx="3773911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Free Soil Party </a:t>
            </a:r>
          </a:p>
          <a:p>
            <a:r>
              <a:rPr lang="en-US" sz="3200" dirty="0">
                <a:latin typeface="Britannic Bold" pitchFamily="34" charset="0"/>
              </a:rPr>
              <a:t>In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1848</a:t>
            </a:r>
            <a:r>
              <a:rPr lang="en-US" sz="3200" dirty="0">
                <a:latin typeface="Britannic Bold" pitchFamily="34" charset="0"/>
              </a:rPr>
              <a:t> the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Free Soil </a:t>
            </a:r>
            <a:r>
              <a:rPr lang="en-US" sz="3200" dirty="0">
                <a:latin typeface="Britannic Bold" pitchFamily="34" charset="0"/>
              </a:rPr>
              <a:t>party was formed to promote “Free Men”.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free soil par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435100"/>
            <a:ext cx="47244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The Compromise of 1850</a:t>
            </a:r>
          </a:p>
          <a:p>
            <a:r>
              <a:rPr lang="en-US" sz="2400" dirty="0">
                <a:latin typeface="Britannic Bold" pitchFamily="34" charset="0"/>
              </a:rPr>
              <a:t>California – </a:t>
            </a:r>
            <a:r>
              <a:rPr lang="en-US" sz="2400" u="sng" dirty="0">
                <a:solidFill>
                  <a:schemeClr val="accent3"/>
                </a:solidFill>
                <a:latin typeface="Britannic Bold" pitchFamily="34" charset="0"/>
              </a:rPr>
              <a:t>free</a:t>
            </a:r>
            <a:r>
              <a:rPr lang="en-US" sz="2400" dirty="0">
                <a:latin typeface="Britannic Bold" pitchFamily="34" charset="0"/>
              </a:rPr>
              <a:t> state.</a:t>
            </a:r>
          </a:p>
          <a:p>
            <a:r>
              <a:rPr lang="en-US" sz="2400" u="sng" dirty="0">
                <a:solidFill>
                  <a:schemeClr val="accent3"/>
                </a:solidFill>
                <a:latin typeface="Britannic Bold" pitchFamily="34" charset="0"/>
              </a:rPr>
              <a:t>New Mexico </a:t>
            </a:r>
            <a:r>
              <a:rPr lang="en-US" sz="2400" dirty="0">
                <a:latin typeface="Britannic Bold" pitchFamily="34" charset="0"/>
              </a:rPr>
              <a:t>– free or slave.</a:t>
            </a:r>
          </a:p>
          <a:p>
            <a:r>
              <a:rPr lang="en-US" sz="2400" dirty="0">
                <a:latin typeface="Britannic Bold" pitchFamily="34" charset="0"/>
              </a:rPr>
              <a:t>Slavery </a:t>
            </a:r>
            <a:r>
              <a:rPr lang="en-US" sz="2400" u="sng" dirty="0">
                <a:solidFill>
                  <a:schemeClr val="accent3"/>
                </a:solidFill>
                <a:latin typeface="Britannic Bold" pitchFamily="34" charset="0"/>
              </a:rPr>
              <a:t>abolished</a:t>
            </a:r>
            <a:r>
              <a:rPr lang="en-US" sz="2400" dirty="0">
                <a:latin typeface="Britannic Bold" pitchFamily="34" charset="0"/>
              </a:rPr>
              <a:t> in D.C.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lavery185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905000"/>
            <a:ext cx="4228338" cy="3581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The Compromise of 1850</a:t>
            </a:r>
          </a:p>
          <a:p>
            <a:r>
              <a:rPr lang="en-US" sz="2400" dirty="0">
                <a:latin typeface="Britannic Bold" pitchFamily="34" charset="0"/>
              </a:rPr>
              <a:t>New Mexico-</a:t>
            </a:r>
            <a:r>
              <a:rPr lang="en-US" sz="2400" u="sng" dirty="0">
                <a:solidFill>
                  <a:schemeClr val="accent3"/>
                </a:solidFill>
                <a:latin typeface="Britannic Bold" pitchFamily="34" charset="0"/>
              </a:rPr>
              <a:t>Texas</a:t>
            </a:r>
            <a:r>
              <a:rPr lang="en-US" sz="2400" dirty="0">
                <a:latin typeface="Britannic Bold" pitchFamily="34" charset="0"/>
              </a:rPr>
              <a:t> border settled.</a:t>
            </a:r>
          </a:p>
          <a:p>
            <a:r>
              <a:rPr lang="en-US" sz="2400" u="sng" dirty="0">
                <a:solidFill>
                  <a:schemeClr val="accent3"/>
                </a:solidFill>
                <a:latin typeface="Britannic Bold" pitchFamily="34" charset="0"/>
              </a:rPr>
              <a:t>Stronger</a:t>
            </a:r>
            <a:r>
              <a:rPr lang="en-US" sz="2400" dirty="0">
                <a:latin typeface="Britannic Bold" pitchFamily="34" charset="0"/>
              </a:rPr>
              <a:t> fugitive slave law.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lavery185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676400"/>
            <a:ext cx="4648200" cy="3810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The Fugitive Slave Law</a:t>
            </a:r>
          </a:p>
          <a:p>
            <a:r>
              <a:rPr lang="en-US" sz="2800" dirty="0">
                <a:latin typeface="Britannic Bold" pitchFamily="34" charset="0"/>
              </a:rPr>
              <a:t>Any slave could be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returned</a:t>
            </a:r>
            <a:r>
              <a:rPr lang="en-US" sz="2800" dirty="0">
                <a:latin typeface="Britannic Bold" pitchFamily="34" charset="0"/>
              </a:rPr>
              <a:t> to his master.</a:t>
            </a:r>
          </a:p>
          <a:p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Any</a:t>
            </a:r>
            <a:r>
              <a:rPr lang="en-US" sz="2800" dirty="0">
                <a:latin typeface="Britannic Bold" pitchFamily="34" charset="0"/>
              </a:rPr>
              <a:t> African American could be captured. 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fugitive slave ac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7323" y="1435100"/>
            <a:ext cx="5169753" cy="4572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Turn and Talk</a:t>
            </a:r>
          </a:p>
          <a:p>
            <a:r>
              <a:rPr lang="en-US" sz="2800" dirty="0">
                <a:latin typeface="Britannic Bold" pitchFamily="34" charset="0"/>
              </a:rPr>
              <a:t>Would you have signed the Missouri Compromise? Why or Why not? 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fugitive slave ac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7323" y="1435100"/>
            <a:ext cx="5169753" cy="4572000"/>
          </a:xfrm>
        </p:spPr>
      </p:pic>
    </p:spTree>
    <p:extLst>
      <p:ext uri="{BB962C8B-B14F-4D97-AF65-F5344CB8AC3E}">
        <p14:creationId xmlns:p14="http://schemas.microsoft.com/office/powerpoint/2010/main" val="1523232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The Kansas- Nebraska Act</a:t>
            </a:r>
          </a:p>
          <a:p>
            <a:r>
              <a:rPr lang="en-US" sz="2800" dirty="0">
                <a:latin typeface="Britannic Bold" pitchFamily="34" charset="0"/>
              </a:rPr>
              <a:t>Kansas and Nebraska would vote on the issue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slavery/free</a:t>
            </a:r>
            <a:r>
              <a:rPr lang="en-US" sz="2800" dirty="0">
                <a:latin typeface="Britannic Bold" pitchFamily="34" charset="0"/>
              </a:rPr>
              <a:t>.</a:t>
            </a:r>
          </a:p>
          <a:p>
            <a:r>
              <a:rPr lang="en-US" sz="2800" dirty="0">
                <a:latin typeface="Britannic Bold" pitchFamily="34" charset="0"/>
              </a:rPr>
              <a:t>People flocked into Kansas to vote in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1854</a:t>
            </a:r>
            <a:r>
              <a:rPr lang="en-US" sz="2800" dirty="0">
                <a:latin typeface="Britannic Bold" pitchFamily="34" charset="0"/>
              </a:rPr>
              <a:t>.</a:t>
            </a:r>
          </a:p>
        </p:txBody>
      </p:sp>
      <p:pic>
        <p:nvPicPr>
          <p:cNvPr id="7" name="Content Placeholder 6" descr="300px-Forcing_Slavery_Freesoilers_Throa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057400"/>
            <a:ext cx="4572000" cy="3581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Bleeding Kansas</a:t>
            </a:r>
          </a:p>
          <a:p>
            <a:r>
              <a:rPr lang="en-US" sz="2800" dirty="0">
                <a:latin typeface="Britannic Bold" pitchFamily="34" charset="0"/>
              </a:rPr>
              <a:t>Kansas voted to be pro-slavery.</a:t>
            </a:r>
          </a:p>
          <a:p>
            <a:r>
              <a:rPr lang="en-US" sz="2800" dirty="0">
                <a:latin typeface="Britannic Bold" pitchFamily="34" charset="0"/>
              </a:rPr>
              <a:t>Riots ensued and Kansas “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bled</a:t>
            </a:r>
            <a:r>
              <a:rPr lang="en-US" sz="2800" dirty="0">
                <a:latin typeface="Britannic Bold" pitchFamily="34" charset="0"/>
              </a:rPr>
              <a:t>” for two years.</a:t>
            </a:r>
          </a:p>
        </p:txBody>
      </p:sp>
      <p:pic>
        <p:nvPicPr>
          <p:cNvPr id="6" name="Content Placeholder 5" descr="bleedingkans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936745"/>
            <a:ext cx="5486400" cy="356870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200" u="sng" dirty="0" err="1">
                <a:latin typeface="Britannic Bold" pitchFamily="34" charset="0"/>
              </a:rPr>
              <a:t>Dred</a:t>
            </a:r>
            <a:r>
              <a:rPr lang="en-US" sz="3200" u="sng" dirty="0">
                <a:latin typeface="Britannic Bold" pitchFamily="34" charset="0"/>
              </a:rPr>
              <a:t> Scott</a:t>
            </a:r>
          </a:p>
          <a:p>
            <a:r>
              <a:rPr lang="en-US" sz="2800" dirty="0" err="1">
                <a:latin typeface="Britannic Bold" pitchFamily="34" charset="0"/>
              </a:rPr>
              <a:t>Dred</a:t>
            </a:r>
            <a:r>
              <a:rPr lang="en-US" sz="2800" dirty="0">
                <a:latin typeface="Britannic Bold" pitchFamily="34" charset="0"/>
              </a:rPr>
              <a:t> Scott was a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slave</a:t>
            </a:r>
            <a:r>
              <a:rPr lang="en-US" sz="2800" dirty="0">
                <a:latin typeface="Britannic Bold" pitchFamily="34" charset="0"/>
              </a:rPr>
              <a:t> in Missouri.</a:t>
            </a:r>
          </a:p>
          <a:p>
            <a:r>
              <a:rPr lang="en-US" sz="2800" dirty="0">
                <a:latin typeface="Britannic Bold" pitchFamily="34" charset="0"/>
              </a:rPr>
              <a:t>His master moved to a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free</a:t>
            </a:r>
            <a:r>
              <a:rPr lang="en-US" sz="2800" dirty="0">
                <a:latin typeface="Britannic Bold" pitchFamily="34" charset="0"/>
              </a:rPr>
              <a:t>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state</a:t>
            </a:r>
            <a:r>
              <a:rPr lang="en-US" sz="2800" dirty="0">
                <a:latin typeface="Britannic Bold" pitchFamily="34" charset="0"/>
              </a:rPr>
              <a:t>.</a:t>
            </a:r>
          </a:p>
          <a:p>
            <a:r>
              <a:rPr lang="en-US" sz="2800" dirty="0">
                <a:latin typeface="Britannic Bold" pitchFamily="34" charset="0"/>
              </a:rPr>
              <a:t>His master later moved back to Missouri.</a:t>
            </a:r>
          </a:p>
        </p:txBody>
      </p:sp>
      <p:pic>
        <p:nvPicPr>
          <p:cNvPr id="7" name="Content Placeholder 6" descr="Dred Scot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33887" y="1577975"/>
            <a:ext cx="3476625" cy="42862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err="1">
                <a:solidFill>
                  <a:schemeClr val="accent3"/>
                </a:solidFill>
                <a:latin typeface="Britannic Bold" pitchFamily="34" charset="0"/>
              </a:rPr>
              <a:t>Dred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 Scott</a:t>
            </a:r>
          </a:p>
          <a:p>
            <a:r>
              <a:rPr lang="en-US" sz="2800" dirty="0">
                <a:latin typeface="Britannic Bold" pitchFamily="34" charset="0"/>
              </a:rPr>
              <a:t>His master died.</a:t>
            </a:r>
          </a:p>
          <a:p>
            <a:r>
              <a:rPr lang="en-US" sz="2800" dirty="0" err="1">
                <a:latin typeface="Britannic Bold" pitchFamily="34" charset="0"/>
              </a:rPr>
              <a:t>Dred</a:t>
            </a:r>
            <a:r>
              <a:rPr lang="en-US" sz="2800" dirty="0">
                <a:latin typeface="Britannic Bold" pitchFamily="34" charset="0"/>
              </a:rPr>
              <a:t> Scott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sued</a:t>
            </a:r>
            <a:r>
              <a:rPr lang="en-US" sz="2800" dirty="0">
                <a:latin typeface="Britannic Bold" pitchFamily="34" charset="0"/>
              </a:rPr>
              <a:t> to be free since he had lived in a free state before.</a:t>
            </a:r>
          </a:p>
        </p:txBody>
      </p:sp>
      <p:pic>
        <p:nvPicPr>
          <p:cNvPr id="6" name="Content Placeholder 5" descr="Dred Scott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752600"/>
            <a:ext cx="3810000" cy="381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2800" u="sng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2400" u="sng" dirty="0">
                <a:solidFill>
                  <a:schemeClr val="accent3"/>
                </a:solidFill>
                <a:latin typeface="Britannic Bold" pitchFamily="34" charset="0"/>
              </a:rPr>
              <a:t>Manufacturing</a:t>
            </a:r>
            <a:r>
              <a:rPr lang="en-US" sz="2400" dirty="0">
                <a:latin typeface="Britannic Bold" pitchFamily="34" charset="0"/>
              </a:rPr>
              <a:t> vs. </a:t>
            </a:r>
            <a:r>
              <a:rPr lang="en-US" sz="2400" u="sng" dirty="0">
                <a:solidFill>
                  <a:schemeClr val="accent3"/>
                </a:solidFill>
                <a:latin typeface="Britannic Bold" pitchFamily="34" charset="0"/>
              </a:rPr>
              <a:t>agriculture</a:t>
            </a:r>
            <a:r>
              <a:rPr lang="en-US" sz="2400" dirty="0">
                <a:solidFill>
                  <a:srgbClr val="FF0000"/>
                </a:solidFill>
                <a:latin typeface="Britannic Bold" pitchFamily="34" charset="0"/>
              </a:rPr>
              <a:t>.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manufacturing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782572"/>
            <a:ext cx="5486400" cy="387705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u="sng" dirty="0" err="1">
                <a:solidFill>
                  <a:srgbClr val="FFFF00"/>
                </a:solidFill>
                <a:latin typeface="Britannic Bold" pitchFamily="34" charset="0"/>
              </a:rPr>
              <a:t>Dred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 Scott Decision</a:t>
            </a:r>
          </a:p>
          <a:p>
            <a:r>
              <a:rPr lang="en-US" sz="2800" dirty="0">
                <a:latin typeface="Britannic Bold" pitchFamily="34" charset="0"/>
              </a:rPr>
              <a:t>Scott was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still a</a:t>
            </a:r>
            <a:r>
              <a:rPr lang="en-US" sz="2800" dirty="0">
                <a:latin typeface="Britannic Bold" pitchFamily="34" charset="0"/>
              </a:rPr>
              <a:t> slave.</a:t>
            </a:r>
          </a:p>
          <a:p>
            <a:r>
              <a:rPr lang="en-US" sz="2800" dirty="0">
                <a:latin typeface="Britannic Bold" pitchFamily="34" charset="0"/>
              </a:rPr>
              <a:t>A slave was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not a person</a:t>
            </a:r>
            <a:r>
              <a:rPr lang="en-US" sz="2800" dirty="0">
                <a:latin typeface="Britannic Bold" pitchFamily="34" charset="0"/>
              </a:rPr>
              <a:t>.</a:t>
            </a:r>
          </a:p>
          <a:p>
            <a:r>
              <a:rPr lang="en-US" sz="2800" dirty="0">
                <a:latin typeface="Britannic Bold" pitchFamily="34" charset="0"/>
              </a:rPr>
              <a:t>Congress could not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prohibit</a:t>
            </a:r>
            <a:r>
              <a:rPr lang="en-US" sz="2800" dirty="0">
                <a:latin typeface="Britannic Bold" pitchFamily="34" charset="0"/>
              </a:rPr>
              <a:t> slavery.</a:t>
            </a:r>
          </a:p>
        </p:txBody>
      </p:sp>
      <p:pic>
        <p:nvPicPr>
          <p:cNvPr id="7" name="Content Placeholder 6" descr="roger-b-tan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752600"/>
            <a:ext cx="4038600" cy="3733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Election of 1860</a:t>
            </a:r>
          </a:p>
          <a:p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Abraham Lincoln </a:t>
            </a:r>
            <a:r>
              <a:rPr lang="en-US" sz="2800" dirty="0">
                <a:latin typeface="Britannic Bold" pitchFamily="34" charset="0"/>
              </a:rPr>
              <a:t>and his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Republican</a:t>
            </a:r>
            <a:r>
              <a:rPr lang="en-US" sz="2800" dirty="0">
                <a:solidFill>
                  <a:schemeClr val="accent3"/>
                </a:solidFill>
                <a:latin typeface="Britannic Bold" pitchFamily="34" charset="0"/>
              </a:rPr>
              <a:t> </a:t>
            </a:r>
            <a:r>
              <a:rPr lang="en-US" sz="2800" dirty="0">
                <a:latin typeface="Britannic Bold" pitchFamily="34" charset="0"/>
              </a:rPr>
              <a:t>Party wanted to stop the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spread</a:t>
            </a:r>
            <a:r>
              <a:rPr lang="en-US" sz="2800" dirty="0">
                <a:latin typeface="Britannic Bold" pitchFamily="34" charset="0"/>
              </a:rPr>
              <a:t> of slavery.</a:t>
            </a:r>
          </a:p>
        </p:txBody>
      </p:sp>
      <p:pic>
        <p:nvPicPr>
          <p:cNvPr id="6" name="Content Placeholder 5" descr="Abraham_Lincoln_head_on_shoulders_photo_portra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30258" y="1435100"/>
            <a:ext cx="3483883" cy="4572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Election of 1860</a:t>
            </a:r>
          </a:p>
          <a:p>
            <a:r>
              <a:rPr lang="en-US" sz="2800" dirty="0">
                <a:latin typeface="Britannic Bold" pitchFamily="34" charset="0"/>
              </a:rPr>
              <a:t>John Breckinridge and his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Democratic </a:t>
            </a:r>
            <a:r>
              <a:rPr lang="en-US" sz="2800" dirty="0">
                <a:latin typeface="Britannic Bold" pitchFamily="34" charset="0"/>
              </a:rPr>
              <a:t>Party believed </a:t>
            </a:r>
            <a:r>
              <a:rPr lang="en-US" sz="2800" u="sng" dirty="0">
                <a:solidFill>
                  <a:schemeClr val="accent3"/>
                </a:solidFill>
                <a:latin typeface="Britannic Bold" pitchFamily="34" charset="0"/>
              </a:rPr>
              <a:t>states</a:t>
            </a:r>
            <a:r>
              <a:rPr lang="en-US" sz="2800" dirty="0">
                <a:latin typeface="Britannic Bold" pitchFamily="34" charset="0"/>
              </a:rPr>
              <a:t> should decide on the issue of slavery.</a:t>
            </a:r>
          </a:p>
        </p:txBody>
      </p:sp>
      <p:pic>
        <p:nvPicPr>
          <p:cNvPr id="9" name="Content Placeholder 8" descr="breckinrid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752600"/>
            <a:ext cx="3276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2800" u="sng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3200" u="sng" dirty="0">
                <a:solidFill>
                  <a:srgbClr val="FFC000"/>
                </a:solidFill>
                <a:latin typeface="Britannic Bold" pitchFamily="34" charset="0"/>
              </a:rPr>
              <a:t>Pro</a:t>
            </a:r>
            <a:r>
              <a:rPr lang="en-US" sz="3200" dirty="0">
                <a:latin typeface="Britannic Bold" pitchFamily="34" charset="0"/>
              </a:rPr>
              <a:t>-tariff vs. </a:t>
            </a:r>
            <a:r>
              <a:rPr lang="en-US" sz="3200" u="sng" dirty="0">
                <a:solidFill>
                  <a:srgbClr val="FFC000"/>
                </a:solidFill>
                <a:latin typeface="Britannic Bold" pitchFamily="34" charset="0"/>
              </a:rPr>
              <a:t>Anti</a:t>
            </a:r>
            <a:r>
              <a:rPr lang="en-US" sz="3200" dirty="0">
                <a:latin typeface="Britannic Bold" pitchFamily="34" charset="0"/>
              </a:rPr>
              <a:t>-tariff.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tariffs txes and mo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52825" y="1739900"/>
            <a:ext cx="5238750" cy="3962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2800" u="sng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Free</a:t>
            </a:r>
            <a:r>
              <a:rPr lang="en-US" sz="3200" dirty="0">
                <a:latin typeface="Britannic Bold" pitchFamily="34" charset="0"/>
              </a:rPr>
              <a:t> states vs.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Slave</a:t>
            </a:r>
            <a:r>
              <a:rPr lang="en-US" sz="3200" dirty="0">
                <a:solidFill>
                  <a:schemeClr val="accent3"/>
                </a:solidFill>
                <a:latin typeface="Britannic Bold" pitchFamily="34" charset="0"/>
              </a:rPr>
              <a:t> </a:t>
            </a:r>
            <a:r>
              <a:rPr lang="en-US" sz="3200" dirty="0">
                <a:latin typeface="Britannic Bold" pitchFamily="34" charset="0"/>
              </a:rPr>
              <a:t>states.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laves-in-fiel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18647"/>
            <a:ext cx="5486400" cy="420490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Free African Americans could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own</a:t>
            </a:r>
            <a:r>
              <a:rPr lang="en-US" sz="3200" dirty="0">
                <a:latin typeface="Britannic Bold" pitchFamily="34" charset="0"/>
              </a:rPr>
              <a:t> property and had some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rights</a:t>
            </a:r>
            <a:r>
              <a:rPr lang="en-US" sz="3200" dirty="0">
                <a:latin typeface="Britannic Bold" pitchFamily="34" charset="0"/>
              </a:rPr>
              <a:t>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African Americans posed on porch of hou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828800"/>
            <a:ext cx="4572000" cy="3657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3200" u="sng" dirty="0">
                <a:solidFill>
                  <a:srgbClr val="FFC000"/>
                </a:solidFill>
                <a:latin typeface="Britannic Bold" pitchFamily="34" charset="0"/>
              </a:rPr>
              <a:t>Enslaved</a:t>
            </a:r>
            <a:r>
              <a:rPr lang="en-US" sz="3200" dirty="0">
                <a:latin typeface="Britannic Bold" pitchFamily="34" charset="0"/>
              </a:rPr>
              <a:t> African Americans had </a:t>
            </a:r>
            <a:r>
              <a:rPr lang="en-US" sz="3200" u="sng" dirty="0">
                <a:solidFill>
                  <a:srgbClr val="FFC000"/>
                </a:solidFill>
                <a:latin typeface="Britannic Bold" pitchFamily="34" charset="0"/>
              </a:rPr>
              <a:t>no </a:t>
            </a:r>
            <a:r>
              <a:rPr lang="en-US" sz="3200" dirty="0">
                <a:latin typeface="Britannic Bold" pitchFamily="34" charset="0"/>
              </a:rPr>
              <a:t>rights at all.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laves-in-fiel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18647"/>
            <a:ext cx="5486400" cy="420490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Sectionalism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For the South, slavery was not a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moral</a:t>
            </a:r>
            <a:r>
              <a:rPr lang="en-US" sz="3200" dirty="0">
                <a:latin typeface="Britannic Bold" pitchFamily="34" charset="0"/>
              </a:rPr>
              <a:t> issue but rather an </a:t>
            </a:r>
            <a:r>
              <a:rPr lang="en-US" sz="3200" u="sng" dirty="0">
                <a:solidFill>
                  <a:schemeClr val="accent3"/>
                </a:solidFill>
                <a:latin typeface="Britannic Bold" pitchFamily="34" charset="0"/>
              </a:rPr>
              <a:t>economic</a:t>
            </a:r>
            <a:r>
              <a:rPr lang="en-US" sz="3200" dirty="0">
                <a:latin typeface="Britannic Bold" pitchFamily="34" charset="0"/>
              </a:rPr>
              <a:t> issue.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laves-in-fiel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18647"/>
            <a:ext cx="5486400" cy="420490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itannic Bold" pitchFamily="34" charset="0"/>
              </a:rPr>
              <a:t>Causes of the Civil War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Turn and Talk</a:t>
            </a:r>
          </a:p>
          <a:p>
            <a:pPr algn="ctr"/>
            <a:r>
              <a:rPr lang="en-US" sz="3200" dirty="0">
                <a:latin typeface="Britannic Bold" pitchFamily="34" charset="0"/>
              </a:rPr>
              <a:t>Would have rather lived in the North or South during the 1850’s? Why?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35100"/>
            <a:ext cx="5867400" cy="4572000"/>
          </a:xfrm>
        </p:spPr>
      </p:pic>
    </p:spTree>
    <p:extLst>
      <p:ext uri="{BB962C8B-B14F-4D97-AF65-F5344CB8AC3E}">
        <p14:creationId xmlns:p14="http://schemas.microsoft.com/office/powerpoint/2010/main" val="2775437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6502</TotalTime>
  <Words>663</Words>
  <Application>Microsoft Office PowerPoint</Application>
  <PresentationFormat>On-screen Show (4:3)</PresentationFormat>
  <Paragraphs>114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Britannic Bold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Causes of the Civil War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 Causes of the Civil War</vt:lpstr>
      <vt:lpstr> Causes of the Civil War</vt:lpstr>
      <vt:lpstr> Causes of the Civil War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  <vt:lpstr>Causes of the Civil War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Us</dc:title>
  <dc:creator>jeff</dc:creator>
  <cp:lastModifiedBy>Kyle Smith</cp:lastModifiedBy>
  <cp:revision>49</cp:revision>
  <dcterms:created xsi:type="dcterms:W3CDTF">2011-10-19T23:37:51Z</dcterms:created>
  <dcterms:modified xsi:type="dcterms:W3CDTF">2017-03-21T15:24:32Z</dcterms:modified>
</cp:coreProperties>
</file>