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332" r:id="rId3"/>
    <p:sldId id="333" r:id="rId4"/>
    <p:sldId id="334" r:id="rId5"/>
    <p:sldId id="331" r:id="rId6"/>
    <p:sldId id="274" r:id="rId7"/>
    <p:sldId id="258" r:id="rId8"/>
    <p:sldId id="260" r:id="rId9"/>
    <p:sldId id="262" r:id="rId10"/>
    <p:sldId id="268" r:id="rId11"/>
    <p:sldId id="276" r:id="rId12"/>
    <p:sldId id="278" r:id="rId13"/>
    <p:sldId id="280" r:id="rId14"/>
    <p:sldId id="282" r:id="rId15"/>
    <p:sldId id="284" r:id="rId16"/>
    <p:sldId id="286" r:id="rId17"/>
    <p:sldId id="288" r:id="rId18"/>
    <p:sldId id="290" r:id="rId19"/>
    <p:sldId id="292" r:id="rId20"/>
    <p:sldId id="294" r:id="rId21"/>
    <p:sldId id="296" r:id="rId22"/>
    <p:sldId id="298" r:id="rId23"/>
    <p:sldId id="300" r:id="rId24"/>
    <p:sldId id="302" r:id="rId25"/>
    <p:sldId id="304" r:id="rId26"/>
    <p:sldId id="335" r:id="rId27"/>
    <p:sldId id="306" r:id="rId28"/>
    <p:sldId id="308" r:id="rId29"/>
    <p:sldId id="310" r:id="rId30"/>
    <p:sldId id="312" r:id="rId31"/>
    <p:sldId id="314" r:id="rId32"/>
    <p:sldId id="316" r:id="rId33"/>
    <p:sldId id="318" r:id="rId34"/>
    <p:sldId id="320" r:id="rId35"/>
    <p:sldId id="270" r:id="rId36"/>
    <p:sldId id="322" r:id="rId37"/>
    <p:sldId id="324" r:id="rId38"/>
    <p:sldId id="326" r:id="rId39"/>
    <p:sldId id="328" r:id="rId40"/>
    <p:sldId id="330" r:id="rId41"/>
    <p:sldId id="272" r:id="rId42"/>
    <p:sldId id="33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67" autoAdjust="0"/>
  </p:normalViewPr>
  <p:slideViewPr>
    <p:cSldViewPr>
      <p:cViewPr varScale="1">
        <p:scale>
          <a:sx n="82" d="100"/>
          <a:sy n="82" d="100"/>
        </p:scale>
        <p:origin x="1478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360F9-1A4B-47C2-945C-140BEF8EBF51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1D734-91E2-4426-A89F-43A75E5B6A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46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7D1580-2334-48CC-80E6-1BC26651C276}" type="slidenum">
              <a:rPr lang="en-US"/>
              <a:pPr/>
              <a:t>36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0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DEC2C-6D23-4D1C-AD90-A8FF102B98D9}" type="slidenum">
              <a:rPr lang="en-US"/>
              <a:pPr/>
              <a:t>37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37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B8A11F-3A28-47D4-B101-8CAB7F74DB07}" type="slidenum">
              <a:rPr lang="en-US"/>
              <a:pPr/>
              <a:t>38</a:t>
            </a:fld>
            <a:endParaRPr lang="en-US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86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97C353-8D3D-49BE-B3EA-0A6D4C8D0EE1}" type="slidenum">
              <a:rPr lang="en-US"/>
              <a:pPr/>
              <a:t>39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94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973E6-457A-4343-97CA-752286FC1523}" type="slidenum">
              <a:rPr lang="en-US"/>
              <a:pPr/>
              <a:t>40</a:t>
            </a:fld>
            <a:endParaRPr 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0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C027-6E71-4F10-8C28-94EACB0F9CC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A840-CD01-45CF-B0A1-4EB38890D7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C027-6E71-4F10-8C28-94EACB0F9CC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A840-CD01-45CF-B0A1-4EB38890D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C027-6E71-4F10-8C28-94EACB0F9CC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A840-CD01-45CF-B0A1-4EB38890D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BB594D-524F-40CD-B916-FF1CB09559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C027-6E71-4F10-8C28-94EACB0F9CC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A840-CD01-45CF-B0A1-4EB38890D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C027-6E71-4F10-8C28-94EACB0F9CC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A840-CD01-45CF-B0A1-4EB38890D7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C027-6E71-4F10-8C28-94EACB0F9CC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A840-CD01-45CF-B0A1-4EB38890D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C027-6E71-4F10-8C28-94EACB0F9CC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A840-CD01-45CF-B0A1-4EB38890D7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C027-6E71-4F10-8C28-94EACB0F9CC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A840-CD01-45CF-B0A1-4EB38890D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C027-6E71-4F10-8C28-94EACB0F9CC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A840-CD01-45CF-B0A1-4EB38890D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C027-6E71-4F10-8C28-94EACB0F9CC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9A840-CD01-45CF-B0A1-4EB38890D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BFA6C027-6E71-4F10-8C28-94EACB0F9CC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A459A840-CD01-45CF-B0A1-4EB38890D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FA6C027-6E71-4F10-8C28-94EACB0F9CC0}" type="datetimeFigureOut">
              <a:rPr lang="en-US" smtClean="0"/>
              <a:pPr/>
              <a:t>10/3/2016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459A840-CD01-45CF-B0A1-4EB38890D7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British Parliamentary Acts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England was </a:t>
            </a:r>
            <a:r>
              <a:rPr lang="en-US" sz="3600" b="1" u="sng" dirty="0">
                <a:solidFill>
                  <a:srgbClr val="FFFF00"/>
                </a:solidFill>
              </a:rPr>
              <a:t>in debt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after the </a:t>
            </a:r>
            <a:r>
              <a:rPr lang="en-US" sz="3600" b="1" dirty="0">
                <a:solidFill>
                  <a:srgbClr val="FF0000"/>
                </a:solidFill>
              </a:rPr>
              <a:t>French and Indian War.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en-US" sz="2000" dirty="0"/>
              <a:t> </a:t>
            </a:r>
          </a:p>
          <a:p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7" name="Content Placeholder 6" descr="revolving-debt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479702" y="1435100"/>
            <a:ext cx="3384995" cy="4572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British Parliamentary Acts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The </a:t>
            </a:r>
          </a:p>
          <a:p>
            <a:pPr algn="ctr"/>
            <a:r>
              <a:rPr lang="en-US" sz="2800" b="1" u="sng" dirty="0">
                <a:solidFill>
                  <a:srgbClr val="FFFF00"/>
                </a:solidFill>
              </a:rPr>
              <a:t>Townshend</a:t>
            </a:r>
            <a:r>
              <a:rPr lang="en-US" sz="2800" b="1" dirty="0">
                <a:solidFill>
                  <a:srgbClr val="FFFF00"/>
                </a:solidFill>
              </a:rPr>
              <a:t>  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Act</a:t>
            </a:r>
          </a:p>
          <a:p>
            <a:r>
              <a:rPr lang="en-US" sz="2400" b="1" dirty="0">
                <a:solidFill>
                  <a:srgbClr val="00B0F0"/>
                </a:solidFill>
              </a:rPr>
              <a:t>Date: 1767</a:t>
            </a:r>
          </a:p>
          <a:p>
            <a:r>
              <a:rPr lang="en-US" sz="2400" b="1" dirty="0">
                <a:solidFill>
                  <a:srgbClr val="00B0F0"/>
                </a:solidFill>
              </a:rPr>
              <a:t>Act -  Taxed </a:t>
            </a:r>
            <a:r>
              <a:rPr lang="en-US" sz="2400" b="1" u="sng" dirty="0">
                <a:solidFill>
                  <a:srgbClr val="FFFF00"/>
                </a:solidFill>
              </a:rPr>
              <a:t>glass, lead, paints</a:t>
            </a:r>
            <a:r>
              <a:rPr lang="en-US" sz="2400" b="1" dirty="0">
                <a:solidFill>
                  <a:srgbClr val="FFFF00"/>
                </a:solidFill>
              </a:rPr>
              <a:t>, </a:t>
            </a:r>
            <a:r>
              <a:rPr lang="en-US" sz="2400" b="1" dirty="0">
                <a:solidFill>
                  <a:srgbClr val="00B0F0"/>
                </a:solidFill>
              </a:rPr>
              <a:t>etc. Added more tax collectors. </a:t>
            </a:r>
          </a:p>
        </p:txBody>
      </p:sp>
      <p:pic>
        <p:nvPicPr>
          <p:cNvPr id="8" name="Content Placeholder 7" descr="townshend ac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33962" y="2292350"/>
            <a:ext cx="2276475" cy="28575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BostonMassac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-304800"/>
            <a:ext cx="9448800" cy="8675688"/>
          </a:xfrm>
          <a:prstGeom prst="rect">
            <a:avLst/>
          </a:prstGeom>
          <a:noFill/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3657600" y="5943600"/>
            <a:ext cx="5181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200" b="1">
                <a:solidFill>
                  <a:schemeClr val="accent1"/>
                </a:solidFill>
              </a:rPr>
              <a:t>Presentation by Robert L. Martinez</a:t>
            </a:r>
          </a:p>
          <a:p>
            <a:r>
              <a:rPr lang="en-US" sz="1200" b="1">
                <a:solidFill>
                  <a:schemeClr val="accent1"/>
                </a:solidFill>
              </a:rPr>
              <a:t>Primary Content Source: From Colonies to Country by Joy Hakim.</a:t>
            </a:r>
          </a:p>
          <a:p>
            <a:r>
              <a:rPr lang="en-US" sz="1200" b="1">
                <a:solidFill>
                  <a:schemeClr val="accent1"/>
                </a:solidFill>
              </a:rPr>
              <a:t>Images as cited.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143000" y="304800"/>
            <a:ext cx="69342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>
                <a:solidFill>
                  <a:srgbClr val="FF0000"/>
                </a:solidFill>
                <a:latin typeface="Showcard Gothic" pitchFamily="82" charset="0"/>
              </a:rPr>
              <a:t>The Boston Massacre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"/>
            <a:ext cx="8991600" cy="4495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/>
              <a:t>   </a:t>
            </a:r>
            <a:r>
              <a:rPr lang="en-US" b="1" dirty="0">
                <a:solidFill>
                  <a:srgbClr val="FFFF00"/>
                </a:solidFill>
              </a:rPr>
              <a:t>Samuel Adams</a:t>
            </a:r>
            <a:r>
              <a:rPr lang="en-US" b="1" dirty="0"/>
              <a:t> was the leader of the “</a:t>
            </a:r>
            <a:r>
              <a:rPr lang="en-US" b="1" dirty="0">
                <a:solidFill>
                  <a:srgbClr val="FF0000"/>
                </a:solidFill>
              </a:rPr>
              <a:t>Sons of Liberty</a:t>
            </a:r>
            <a:r>
              <a:rPr lang="en-US" b="1" dirty="0"/>
              <a:t>”  and an organizer who helped start a revolution. </a:t>
            </a:r>
            <a:r>
              <a:rPr lang="en-US" b="1" dirty="0">
                <a:solidFill>
                  <a:srgbClr val="FFFF00"/>
                </a:solidFill>
              </a:rPr>
              <a:t>John Adams </a:t>
            </a:r>
            <a:r>
              <a:rPr lang="en-US" b="1" dirty="0"/>
              <a:t>was a farm owner and a lawyer, who helped lead that revolution.</a:t>
            </a:r>
          </a:p>
        </p:txBody>
      </p:sp>
      <p:pic>
        <p:nvPicPr>
          <p:cNvPr id="3077" name="Picture 5" descr="SamuelAdamsSmal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438400"/>
            <a:ext cx="3640138" cy="411480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6643688"/>
            <a:ext cx="35258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http://www.knowledgerush.com/wiki_image/6/63/SamuelAdamsSmall.jpeg</a:t>
            </a: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"/>
            <a:ext cx="8915400" cy="4648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/>
              <a:t>   Here is a story about both Adams cousins; the story of the </a:t>
            </a:r>
            <a:r>
              <a:rPr lang="en-US" b="1" dirty="0">
                <a:solidFill>
                  <a:srgbClr val="FFFF00"/>
                </a:solidFill>
              </a:rPr>
              <a:t>Boston Massacre</a:t>
            </a:r>
            <a:r>
              <a:rPr lang="en-US" b="1" dirty="0"/>
              <a:t>. A massacre is a gruesome killing. That’s what happened in Boston in 1770.</a:t>
            </a:r>
          </a:p>
        </p:txBody>
      </p:sp>
      <p:pic>
        <p:nvPicPr>
          <p:cNvPr id="4101" name="Picture 5" descr="The Boston Massac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14600"/>
            <a:ext cx="6629400" cy="3789363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6643688"/>
            <a:ext cx="9144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800"/>
              <a:t>http://www.walterbright.com/AmericanHistory/bostonmassacre.html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152400" y="152400"/>
            <a:ext cx="9296400" cy="44196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/>
              <a:t>   English soldiers, who were called “</a:t>
            </a:r>
            <a:r>
              <a:rPr lang="en-US" b="1" dirty="0">
                <a:solidFill>
                  <a:srgbClr val="FFFF00"/>
                </a:solidFill>
              </a:rPr>
              <a:t>redcoats</a:t>
            </a:r>
            <a:r>
              <a:rPr lang="en-US" b="1" dirty="0"/>
              <a:t>” because of the color of their uniforms, were to be quartered in American towns.</a:t>
            </a:r>
          </a:p>
        </p:txBody>
      </p:sp>
      <p:pic>
        <p:nvPicPr>
          <p:cNvPr id="7173" name="Picture 5" descr="imxs0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981200"/>
            <a:ext cx="5629275" cy="4406900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6643688"/>
            <a:ext cx="22098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http://www2.gpmd.com/image/i/imxs0002.jpg</a:t>
            </a: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915400" cy="4724400"/>
          </a:xfrm>
        </p:spPr>
        <p:txBody>
          <a:bodyPr/>
          <a:lstStyle/>
          <a:p>
            <a:pPr>
              <a:buFontTx/>
              <a:buNone/>
            </a:pPr>
            <a:r>
              <a:rPr lang="en-US" b="1"/>
              <a:t>   Well, the Americans didn’t want British redcoats quartered in their towns, or even in their country.</a:t>
            </a:r>
          </a:p>
        </p:txBody>
      </p:sp>
      <p:pic>
        <p:nvPicPr>
          <p:cNvPr id="8197" name="Picture 5" descr="Boston Massacre by bettlebrox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1925" y="1600200"/>
            <a:ext cx="3943350" cy="5257800"/>
          </a:xfrm>
          <a:prstGeom prst="rect">
            <a:avLst/>
          </a:prstGeom>
          <a:noFill/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800"/>
              <a:t>http://www.flickr.com/photos/timony/108553519/</a:t>
            </a:r>
            <a:r>
              <a:rPr lang="en-US"/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991600" cy="4572000"/>
          </a:xfrm>
        </p:spPr>
        <p:txBody>
          <a:bodyPr/>
          <a:lstStyle/>
          <a:p>
            <a:pPr algn="ctr"/>
            <a:r>
              <a:rPr lang="en-US" b="1" dirty="0"/>
              <a:t>In 1768 the British fleet sailed into Boston harbor and unloaded regiment after regiment of redcoats. </a:t>
            </a:r>
          </a:p>
        </p:txBody>
      </p:sp>
      <p:pic>
        <p:nvPicPr>
          <p:cNvPr id="27653" name="Picture 5" descr="british-troops-arriv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2057400"/>
            <a:ext cx="6705600" cy="4579938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6643688"/>
            <a:ext cx="31162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http://www.bostonmassacre.net/images/british-troops-arriving.jpg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915400" cy="457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/>
              <a:t>   So when the soldiers arrived in 1768, the colonists weren’t very kind to them. Sometimes they threw snowballs or rocks.</a:t>
            </a:r>
          </a:p>
        </p:txBody>
      </p:sp>
      <p:pic>
        <p:nvPicPr>
          <p:cNvPr id="9221" name="Picture 5" descr="Image Pre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057400"/>
            <a:ext cx="3932238" cy="4572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915400" cy="457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/>
              <a:t>   Most of the English soldiers didn’t want to be in America anyway. They were poorly paid, and many were homesick.</a:t>
            </a:r>
            <a:r>
              <a:rPr lang="en-US" dirty="0"/>
              <a:t> </a:t>
            </a:r>
          </a:p>
        </p:txBody>
      </p:sp>
      <p:pic>
        <p:nvPicPr>
          <p:cNvPr id="11269" name="Picture 5" descr="Image Pre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05000"/>
            <a:ext cx="6248400" cy="4697413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6643688"/>
            <a:ext cx="9144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800"/>
              <a:t>http://www.flickr.com/photos/timony/108553670/ </a:t>
            </a: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28600"/>
            <a:ext cx="8839200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 b="1"/>
              <a:t>   On a freezing March day in 1770, one of the king’s soldiers was looking for work to earn some extra money. Someone started making fun of him and told him to get a job cleaning toilets.</a:t>
            </a:r>
          </a:p>
        </p:txBody>
      </p:sp>
      <p:pic>
        <p:nvPicPr>
          <p:cNvPr id="13317" name="Picture 5" descr="redco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514600"/>
            <a:ext cx="2700338" cy="4114800"/>
          </a:xfrm>
          <a:prstGeom prst="rect">
            <a:avLst/>
          </a:prstGeom>
          <a:noFill/>
        </p:spPr>
      </p:pic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6643688"/>
            <a:ext cx="340677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http://rblewis.net/technology/EDU506/WebQuests/revolution/redcoat.gif</a:t>
            </a: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British Parliamentary Acts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pPr algn="ctr"/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King George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believed the </a:t>
            </a:r>
            <a:r>
              <a:rPr lang="en-US" sz="3600" b="1" u="sng" dirty="0">
                <a:solidFill>
                  <a:srgbClr val="FFFF00"/>
                </a:solidFill>
              </a:rPr>
              <a:t>Colonists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 should pay for the War. </a:t>
            </a:r>
          </a:p>
          <a:p>
            <a:r>
              <a:rPr lang="en-US" sz="2000" dirty="0"/>
              <a:t> </a:t>
            </a:r>
          </a:p>
          <a:p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8" name="Content Placeholder 7" descr="pay u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663700"/>
            <a:ext cx="5486400" cy="41148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915400" cy="4648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/>
              <a:t>   One thing led to another, and there was a fight. Soon a noisy, jeering group of Colonists gathered in front of the Boston Custom House.</a:t>
            </a:r>
          </a:p>
        </p:txBody>
      </p:sp>
      <p:pic>
        <p:nvPicPr>
          <p:cNvPr id="14340" name="Picture 4" descr="Print of the site where the Boston Massacre took place in 177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514600"/>
            <a:ext cx="6477000" cy="4032250"/>
          </a:xfrm>
          <a:prstGeom prst="rect">
            <a:avLst/>
          </a:prstGeom>
          <a:noFill/>
        </p:spPr>
      </p:pic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800"/>
              <a:t>http://www.authentichistory.com/antebellum/revolution</a:t>
            </a:r>
            <a:r>
              <a:rPr lang="en-US"/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52400"/>
            <a:ext cx="8915400" cy="4648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/>
              <a:t>   They began pushing and shoving and throwing stones at the British sentry. He got knocked down and he called for help.</a:t>
            </a:r>
          </a:p>
        </p:txBody>
      </p:sp>
      <p:pic>
        <p:nvPicPr>
          <p:cNvPr id="15366" name="Picture 6" descr="pelham_boston_massac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905000"/>
            <a:ext cx="6096000" cy="4572000"/>
          </a:xfrm>
          <a:prstGeom prst="rect">
            <a:avLst/>
          </a:prstGeom>
          <a:noFill/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0" y="6643688"/>
            <a:ext cx="43910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http://declarationsandexclusions.typepad.com/foolblog/images/pelham_boston_massacre.jpg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"/>
            <a:ext cx="8915400" cy="457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/>
              <a:t>   Capt. Thomas Preston came to the rescue with eight British soldiers. There is some confusion about what happened next.</a:t>
            </a:r>
          </a:p>
        </p:txBody>
      </p:sp>
      <p:pic>
        <p:nvPicPr>
          <p:cNvPr id="16389" name="Picture 5" descr="new_pic1_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05000"/>
            <a:ext cx="4603750" cy="4953000"/>
          </a:xfrm>
          <a:prstGeom prst="rect">
            <a:avLst/>
          </a:prstGeom>
          <a:noFill/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6643688"/>
            <a:ext cx="9144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800"/>
              <a:t>http://www.bostonmassacre.net/gravure-british-troops.htm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228600"/>
            <a:ext cx="8915400" cy="4572000"/>
          </a:xfrm>
        </p:spPr>
        <p:txBody>
          <a:bodyPr/>
          <a:lstStyle/>
          <a:p>
            <a:pPr>
              <a:buFontTx/>
              <a:buNone/>
            </a:pPr>
            <a:r>
              <a:rPr lang="en-US" b="1"/>
              <a:t>   The mob is said to have taunted the redcoats, yelling “Fire! Fire!” Captain Preston is said to have yelled, ‘Hold your fire!” Then a British soldier was hit with a big stick.</a:t>
            </a:r>
            <a:r>
              <a:rPr lang="en-US"/>
              <a:t> </a:t>
            </a:r>
          </a:p>
        </p:txBody>
      </p:sp>
      <p:pic>
        <p:nvPicPr>
          <p:cNvPr id="17413" name="Picture 5" descr="BostonMassacr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438400"/>
            <a:ext cx="5486400" cy="5029200"/>
          </a:xfrm>
          <a:prstGeom prst="rect">
            <a:avLst/>
          </a:prstGeom>
          <a:noFill/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152400" y="6477000"/>
            <a:ext cx="31400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http://www.americanrevolution.com/images/BostonMassacre2.jpg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"/>
            <a:ext cx="8839200" cy="4495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/>
              <a:t>   He claimed he heard the word “fire,” so he fired his gun into the crowd. The Colonists moved forward; the redcoats panicked and fired at unarmed people.</a:t>
            </a:r>
          </a:p>
        </p:txBody>
      </p:sp>
      <p:pic>
        <p:nvPicPr>
          <p:cNvPr id="18436" name="Picture 4" descr="Engraving of the Boston Massac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438400"/>
            <a:ext cx="5962650" cy="4859338"/>
          </a:xfrm>
          <a:prstGeom prst="rect">
            <a:avLst/>
          </a:prstGeom>
          <a:noFill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800"/>
              <a:t>http://www.authentichistory.com/antebellum/revolution</a:t>
            </a:r>
            <a:r>
              <a:rPr lang="en-US"/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91440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b="1"/>
              <a:t>   Five Americans die, seven were wounded.</a:t>
            </a:r>
          </a:p>
        </p:txBody>
      </p:sp>
      <p:pic>
        <p:nvPicPr>
          <p:cNvPr id="19461" name="Picture 5" descr="Image Previe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14400"/>
            <a:ext cx="7467600" cy="5614988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800"/>
              <a:t>http://www.flickr.com/photos/hanneorla/2831657338/</a:t>
            </a:r>
            <a:r>
              <a:rPr lang="en-US"/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</a:rPr>
              <a:t>Boston Massacre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28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The first African American to die for American Independence was </a:t>
            </a:r>
            <a:r>
              <a:rPr lang="en-US" sz="2800" b="1" u="sng" dirty="0" err="1">
                <a:solidFill>
                  <a:srgbClr val="FFFF00"/>
                </a:solidFill>
              </a:rPr>
              <a:t>Crispus</a:t>
            </a:r>
            <a:r>
              <a:rPr lang="en-US" sz="2800" b="1" u="sng" dirty="0">
                <a:solidFill>
                  <a:srgbClr val="FFFF00"/>
                </a:solidFill>
              </a:rPr>
              <a:t> Attucks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7" name="Content Placeholder 6" descr="Crispus-Attucks-9191864-1-4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57675" y="1806575"/>
            <a:ext cx="3829050" cy="382905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915400" cy="4648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/>
              <a:t>   The victims perhaps had some blame but got worse than they deserved. The soldiers were professionals, who shouldn’t have panicked. The whole thing shouldn’t have happened.</a:t>
            </a:r>
          </a:p>
        </p:txBody>
      </p:sp>
      <p:pic>
        <p:nvPicPr>
          <p:cNvPr id="20485" name="Picture 5" descr="new_pic13_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889250"/>
            <a:ext cx="5791200" cy="3968750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800"/>
              <a:t>http://www.bostonmassacre.net/gravure-british-troops.htm</a:t>
            </a:r>
            <a:r>
              <a:rPr lang="en-US"/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915400" cy="4495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/>
              <a:t>   Samuel Adams made the most of it. He called it the Boston Massacre and had Paul Revere engrave a picture of the scene.</a:t>
            </a:r>
          </a:p>
        </p:txBody>
      </p:sp>
      <p:pic>
        <p:nvPicPr>
          <p:cNvPr id="21509" name="Picture 5" descr="Samuel Adams, American Revolutionary Lead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905000"/>
            <a:ext cx="3657600" cy="4800600"/>
          </a:xfrm>
          <a:prstGeom prst="rect">
            <a:avLst/>
          </a:prstGeom>
          <a:noFill/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800"/>
              <a:t>http://www.earlyamerica.com/portraits/samadams.html</a:t>
            </a:r>
            <a:r>
              <a:rPr lang="en-US"/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991600" cy="457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/>
              <a:t>   The picture that </a:t>
            </a:r>
            <a:r>
              <a:rPr lang="en-US" b="1" dirty="0">
                <a:solidFill>
                  <a:srgbClr val="FFFF00"/>
                </a:solidFill>
              </a:rPr>
              <a:t>Paul Revere</a:t>
            </a:r>
            <a:r>
              <a:rPr lang="en-US" b="1" dirty="0"/>
              <a:t> chose to etch into a piece of copper, so it could be printed over and over again, showed British soldiers firing at peaceful Boston citizens.</a:t>
            </a:r>
          </a:p>
        </p:txBody>
      </p:sp>
      <p:pic>
        <p:nvPicPr>
          <p:cNvPr id="22532" name="Picture 4" descr="BostonMassac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514600"/>
            <a:ext cx="4572000" cy="41973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British Parliamentary Acts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</a:rPr>
              <a:t>King George 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decided to take away </a:t>
            </a:r>
            <a:r>
              <a:rPr lang="en-US" sz="3600" b="1" u="sng" dirty="0">
                <a:solidFill>
                  <a:srgbClr val="FFFF00"/>
                </a:solidFill>
              </a:rPr>
              <a:t>freedoms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 of the Colonists. </a:t>
            </a:r>
          </a:p>
          <a:p>
            <a:r>
              <a:rPr lang="en-US" sz="2000" dirty="0"/>
              <a:t> </a:t>
            </a:r>
          </a:p>
          <a:p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8" name="Content Placeholder 7" descr="Fenced 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678199" y="1524000"/>
            <a:ext cx="4644001" cy="40386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915400" cy="457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dirty="0"/>
              <a:t>   That wasn’t the way it had happened – Adams and Revere knew that – but the drawing made good </a:t>
            </a:r>
            <a:r>
              <a:rPr lang="en-US" b="1" dirty="0">
                <a:solidFill>
                  <a:srgbClr val="FFFF00"/>
                </a:solidFill>
              </a:rPr>
              <a:t>propaganda</a:t>
            </a:r>
            <a:r>
              <a:rPr lang="en-US" b="1" dirty="0"/>
              <a:t>. It made people furious at the British. </a:t>
            </a:r>
          </a:p>
        </p:txBody>
      </p:sp>
      <p:pic>
        <p:nvPicPr>
          <p:cNvPr id="23557" name="Picture 5" descr="reve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438400"/>
            <a:ext cx="3351213" cy="4191000"/>
          </a:xfrm>
          <a:prstGeom prst="rect">
            <a:avLst/>
          </a:prstGeom>
          <a:noFill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6765925" y="3925888"/>
            <a:ext cx="193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Paul Revere</a:t>
            </a: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6643688"/>
            <a:ext cx="253841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http://www.artchive.com/artchive/c/copley/revere.jpg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8839200" cy="457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/>
              <a:t>   That drawing was soon seen all over the colonies. It helped start a war.</a:t>
            </a:r>
          </a:p>
        </p:txBody>
      </p:sp>
      <p:pic>
        <p:nvPicPr>
          <p:cNvPr id="29701" name="Picture 5" descr="Paul Revere drawing, Boston Massacre by Gruenemann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371600"/>
            <a:ext cx="7010400" cy="4738688"/>
          </a:xfrm>
          <a:prstGeom prst="rect">
            <a:avLst/>
          </a:prstGeom>
          <a:noFill/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524000" y="6096000"/>
            <a:ext cx="650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</a:rPr>
              <a:t>Drawing by Paul Revere of Boston Massacre victims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0" y="6643688"/>
            <a:ext cx="91440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800"/>
              <a:t>http://www.flickr.com/photos/gruenemann/457079831/ </a:t>
            </a: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8915400" cy="4572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/>
              <a:t>   There is one hero in the story of the Boston Massacre, </a:t>
            </a:r>
            <a:r>
              <a:rPr lang="en-US" b="1">
                <a:solidFill>
                  <a:srgbClr val="FFFF00"/>
                </a:solidFill>
              </a:rPr>
              <a:t>John Adams</a:t>
            </a:r>
            <a:r>
              <a:rPr lang="en-US" b="1"/>
              <a:t>. John didn’t want British soldiers in Boston either. But, he was fair and he always did what he thought was right. </a:t>
            </a:r>
          </a:p>
        </p:txBody>
      </p:sp>
      <p:pic>
        <p:nvPicPr>
          <p:cNvPr id="24581" name="Picture 5" descr="American Revolution - John Ada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590800"/>
            <a:ext cx="2905125" cy="4733925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6491288"/>
            <a:ext cx="9144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800"/>
              <a:t>http://www.americanrevolution.com/ppl_john_adams.html</a:t>
            </a:r>
            <a:r>
              <a:rPr lang="en-US"/>
              <a:t> </a:t>
            </a: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304800"/>
            <a:ext cx="8915400" cy="4572000"/>
          </a:xfrm>
        </p:spPr>
        <p:txBody>
          <a:bodyPr/>
          <a:lstStyle/>
          <a:p>
            <a:r>
              <a:rPr lang="en-US" b="1"/>
              <a:t>He believed the redcoats should have a fair trial. He knew they needed a good lawyer, and he was one of the best in the colonies.</a:t>
            </a:r>
          </a:p>
        </p:txBody>
      </p:sp>
      <p:pic>
        <p:nvPicPr>
          <p:cNvPr id="25605" name="Picture 5" descr="vc0067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057400"/>
            <a:ext cx="3883025" cy="6496050"/>
          </a:xfrm>
          <a:prstGeom prst="rect">
            <a:avLst/>
          </a:prstGeom>
          <a:noFill/>
        </p:spPr>
      </p:pic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6643688"/>
            <a:ext cx="2836863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http://www.loc.gov/exhibits/treasures/images/vc006709.jpg</a:t>
            </a: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28600"/>
            <a:ext cx="9296400" cy="4495800"/>
          </a:xfrm>
        </p:spPr>
        <p:txBody>
          <a:bodyPr/>
          <a:lstStyle/>
          <a:p>
            <a:pPr>
              <a:buFontTx/>
              <a:buNone/>
            </a:pPr>
            <a:r>
              <a:rPr lang="en-US" b="1"/>
              <a:t>   Adams argued that the soldiers had defended themselves against an angry mob. A Boston jury found six of the soldiers not guilty. Two soldiers were found guilty of manslaughter, they were branded on their thumbs.</a:t>
            </a:r>
          </a:p>
        </p:txBody>
      </p:sp>
      <p:pic>
        <p:nvPicPr>
          <p:cNvPr id="26629" name="Picture 5" descr="scene1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3048000"/>
            <a:ext cx="3810000" cy="3446463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6643688"/>
            <a:ext cx="3652838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800"/>
              <a:t>http://www.law.umkc.edu/faculty/projects/ftrials/bostonmassacre/scene1a.jpg</a:t>
            </a:r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British Parliamentary Acts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The </a:t>
            </a:r>
          </a:p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Tea  </a:t>
            </a:r>
          </a:p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Act</a:t>
            </a:r>
          </a:p>
          <a:p>
            <a:r>
              <a:rPr lang="en-US" sz="2000" dirty="0">
                <a:solidFill>
                  <a:srgbClr val="FFFF00"/>
                </a:solidFill>
              </a:rPr>
              <a:t>Date: 1773</a:t>
            </a:r>
          </a:p>
          <a:p>
            <a:r>
              <a:rPr lang="en-US" sz="2000" dirty="0">
                <a:solidFill>
                  <a:srgbClr val="FFFF00"/>
                </a:solidFill>
              </a:rPr>
              <a:t>Act -  The only tea that Colonists were allowed to buy was tea sold by a British Company.  </a:t>
            </a:r>
          </a:p>
        </p:txBody>
      </p:sp>
      <p:pic>
        <p:nvPicPr>
          <p:cNvPr id="7" name="Content Placeholder 6" descr="BostonHarborTe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67200" y="2554287"/>
            <a:ext cx="3810000" cy="2333625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A Tax on Tea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Parliament began taxing tea. Tea was the most important beverage in the colonies.</a:t>
            </a:r>
            <a:r>
              <a:rPr lang="en-US">
                <a:solidFill>
                  <a:srgbClr val="FF0000"/>
                </a:solidFill>
              </a:rPr>
              <a:t> </a:t>
            </a:r>
          </a:p>
          <a:p>
            <a:r>
              <a:rPr lang="en-US">
                <a:solidFill>
                  <a:srgbClr val="FF0000"/>
                </a:solidFill>
              </a:rPr>
              <a:t>The colonists decided to boycott all British tea.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The Boston Tea Party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Colonists dressed up like Mohawk Indians and boarded three British ships full of tea.</a:t>
            </a:r>
          </a:p>
          <a:p>
            <a:r>
              <a:rPr lang="en-US" dirty="0">
                <a:solidFill>
                  <a:srgbClr val="FFFF00"/>
                </a:solidFill>
              </a:rPr>
              <a:t>The colonists dumped all the tea into the harbor, about 90,000 pounds.</a:t>
            </a:r>
          </a:p>
          <a:p>
            <a:r>
              <a:rPr lang="en-US" dirty="0">
                <a:solidFill>
                  <a:srgbClr val="FFFF00"/>
                </a:solidFill>
              </a:rPr>
              <a:t>King George III was furious!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3" name="Picture 3" descr="boston tea party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838200"/>
            <a:ext cx="7772400" cy="5029200"/>
          </a:xfrm>
        </p:spPr>
      </p:pic>
    </p:spTree>
  </p:cSld>
  <p:clrMapOvr>
    <a:masterClrMapping/>
  </p:clrMapOvr>
  <p:transition spd="slow">
    <p:rand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7" name="Picture 3" descr="1773_Boston_Tea_Party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681038"/>
            <a:ext cx="7772400" cy="5343525"/>
          </a:xfrm>
        </p:spPr>
      </p:pic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British Parliamentary Acts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King George decided to </a:t>
            </a:r>
            <a:r>
              <a:rPr lang="en-US" sz="3600" b="1" u="sng" dirty="0">
                <a:solidFill>
                  <a:srgbClr val="FFFF00"/>
                </a:solidFill>
              </a:rPr>
              <a:t>tax</a:t>
            </a: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 the Colonists. </a:t>
            </a:r>
          </a:p>
          <a:p>
            <a:r>
              <a:rPr lang="en-US" sz="2000" dirty="0"/>
              <a:t> </a:t>
            </a:r>
          </a:p>
          <a:p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8" name="Content Placeholder 7" descr="TAXMA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17415" y="1724134"/>
            <a:ext cx="4464585" cy="3533666"/>
          </a:xfr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8" name="Picture 4" descr="bostonteapar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"/>
            <a:ext cx="7924800" cy="5621338"/>
          </a:xfrm>
          <a:prstGeom prst="rect">
            <a:avLst/>
          </a:prstGeom>
          <a:noFill/>
        </p:spPr>
      </p:pic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609600" y="6096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Political cartoon showing the reaction to the Boston Tea Party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British Parliamentary Acts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The </a:t>
            </a:r>
          </a:p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Intolerable  </a:t>
            </a:r>
          </a:p>
          <a:p>
            <a:pPr algn="ctr"/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Acts</a:t>
            </a:r>
          </a:p>
          <a:p>
            <a:r>
              <a:rPr lang="en-US" sz="2000" dirty="0">
                <a:solidFill>
                  <a:srgbClr val="FFFF00"/>
                </a:solidFill>
              </a:rPr>
              <a:t>Date: 1774</a:t>
            </a:r>
          </a:p>
          <a:p>
            <a:r>
              <a:rPr lang="en-US" sz="2000" dirty="0">
                <a:solidFill>
                  <a:srgbClr val="FFFF00"/>
                </a:solidFill>
              </a:rPr>
              <a:t>Act -  Port of Boston closed.  Town Hall meeting prohibited. Increased number of British soldiers in Boston.</a:t>
            </a:r>
          </a:p>
        </p:txBody>
      </p:sp>
      <p:pic>
        <p:nvPicPr>
          <p:cNvPr id="8" name="Content Placeholder 7" descr="Intolerable_Acts_thumb.1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663700"/>
            <a:ext cx="5486400" cy="4114800"/>
          </a:xfr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British Parliamentary Acts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I Can’t Take It Anymore!</a:t>
            </a:r>
          </a:p>
          <a:p>
            <a:r>
              <a:rPr lang="en-US" sz="2000" dirty="0"/>
              <a:t>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The British continued to take away freedoms and tax the colonists until finally…</a:t>
            </a:r>
          </a:p>
        </p:txBody>
      </p:sp>
      <p:pic>
        <p:nvPicPr>
          <p:cNvPr id="9" name="Content Placeholder 8" descr="tea kett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883156"/>
            <a:ext cx="5486400" cy="367588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British Parliamentary Acts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I Can’t Take It Anymore!</a:t>
            </a:r>
          </a:p>
          <a:p>
            <a:r>
              <a:rPr lang="en-US" sz="2000" dirty="0"/>
              <a:t> </a:t>
            </a:r>
          </a:p>
          <a:p>
            <a:r>
              <a:rPr lang="en-US" sz="2800" dirty="0">
                <a:solidFill>
                  <a:srgbClr val="FFFF00"/>
                </a:solidFill>
              </a:rPr>
              <a:t>The British continued to take away freedoms and tax the colonists until finally…</a:t>
            </a:r>
          </a:p>
        </p:txBody>
      </p:sp>
      <p:pic>
        <p:nvPicPr>
          <p:cNvPr id="9" name="Content Placeholder 8" descr="tea kettl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883156"/>
            <a:ext cx="5486400" cy="36758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British Parliamentary Acts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The </a:t>
            </a:r>
            <a:r>
              <a:rPr lang="en-US" sz="2800" b="1" u="sng" dirty="0">
                <a:solidFill>
                  <a:srgbClr val="FFFF00"/>
                </a:solidFill>
              </a:rPr>
              <a:t>Proclamation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</a:rPr>
              <a:t> Act</a:t>
            </a:r>
          </a:p>
          <a:p>
            <a:r>
              <a:rPr lang="en-US" sz="2000" dirty="0"/>
              <a:t> </a:t>
            </a:r>
          </a:p>
          <a:p>
            <a:r>
              <a:rPr lang="en-US" sz="2400" b="1" dirty="0">
                <a:solidFill>
                  <a:srgbClr val="00B0F0"/>
                </a:solidFill>
              </a:rPr>
              <a:t>Date: 1763</a:t>
            </a:r>
            <a:endParaRPr lang="en-US" sz="2400" b="1" u="sng" dirty="0">
              <a:solidFill>
                <a:srgbClr val="FFFF00"/>
              </a:solidFill>
            </a:endParaRPr>
          </a:p>
          <a:p>
            <a:r>
              <a:rPr lang="en-US" sz="2400" b="1" dirty="0">
                <a:solidFill>
                  <a:srgbClr val="00B0F0"/>
                </a:solidFill>
              </a:rPr>
              <a:t>Act -  Prohibited colonists from moving </a:t>
            </a:r>
            <a:r>
              <a:rPr lang="en-US" sz="2400" b="1" u="sng" dirty="0">
                <a:solidFill>
                  <a:srgbClr val="FFFF00"/>
                </a:solidFill>
              </a:rPr>
              <a:t>west</a:t>
            </a:r>
            <a:r>
              <a:rPr lang="en-US" sz="2400" b="1" dirty="0">
                <a:solidFill>
                  <a:srgbClr val="00B0F0"/>
                </a:solidFill>
              </a:rPr>
              <a:t> of </a:t>
            </a:r>
            <a:r>
              <a:rPr lang="en-US" sz="2400" b="1" u="sng" dirty="0">
                <a:solidFill>
                  <a:srgbClr val="FFFF00"/>
                </a:solidFill>
              </a:rPr>
              <a:t>Appalachian Mountains</a:t>
            </a:r>
            <a:r>
              <a:rPr lang="en-US" sz="2400" b="1" dirty="0">
                <a:solidFill>
                  <a:srgbClr val="00B0F0"/>
                </a:solidFill>
              </a:rPr>
              <a:t>. </a:t>
            </a:r>
          </a:p>
        </p:txBody>
      </p:sp>
      <p:pic>
        <p:nvPicPr>
          <p:cNvPr id="7" name="Content Placeholder 6" descr="Proclamation Act 1763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629715"/>
            <a:ext cx="5486400" cy="418277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British Parliamentary Acts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The </a:t>
            </a:r>
          </a:p>
          <a:p>
            <a:pPr algn="ctr"/>
            <a:r>
              <a:rPr lang="en-US" sz="3200" b="1" u="sng" dirty="0">
                <a:solidFill>
                  <a:srgbClr val="FFFF00"/>
                </a:solidFill>
              </a:rPr>
              <a:t>Sugar</a:t>
            </a:r>
            <a:r>
              <a:rPr lang="en-US" sz="3200" b="1" dirty="0">
                <a:solidFill>
                  <a:srgbClr val="FFFF00"/>
                </a:solidFill>
              </a:rPr>
              <a:t>  Act</a:t>
            </a:r>
          </a:p>
          <a:p>
            <a:pPr algn="ctr"/>
            <a:endParaRPr lang="en-US" sz="2800" dirty="0">
              <a:solidFill>
                <a:srgbClr val="FFC000"/>
              </a:solidFill>
            </a:endParaRPr>
          </a:p>
          <a:p>
            <a:r>
              <a:rPr lang="en-US" sz="2800" b="1" dirty="0"/>
              <a:t> </a:t>
            </a:r>
            <a:r>
              <a:rPr lang="en-US" sz="2800" b="1" dirty="0">
                <a:solidFill>
                  <a:srgbClr val="00B0F0"/>
                </a:solidFill>
              </a:rPr>
              <a:t>Date: </a:t>
            </a:r>
            <a:r>
              <a:rPr lang="en-US" sz="2800" b="1" u="sng" dirty="0">
                <a:solidFill>
                  <a:srgbClr val="FFFF00"/>
                </a:solidFill>
              </a:rPr>
              <a:t>1764</a:t>
            </a:r>
          </a:p>
          <a:p>
            <a:r>
              <a:rPr lang="en-US" sz="2800" b="1" dirty="0">
                <a:solidFill>
                  <a:srgbClr val="00B0F0"/>
                </a:solidFill>
              </a:rPr>
              <a:t>Act -  Taxed </a:t>
            </a:r>
            <a:r>
              <a:rPr lang="en-US" sz="2800" b="1" u="sng" dirty="0">
                <a:solidFill>
                  <a:srgbClr val="FFFF00"/>
                </a:solidFill>
              </a:rPr>
              <a:t>sugar</a:t>
            </a:r>
            <a:r>
              <a:rPr lang="en-US" sz="2800" b="1" dirty="0">
                <a:solidFill>
                  <a:srgbClr val="00B0F0"/>
                </a:solidFill>
              </a:rPr>
              <a:t>, coffee,  wine and other imports.  </a:t>
            </a:r>
          </a:p>
        </p:txBody>
      </p:sp>
      <p:pic>
        <p:nvPicPr>
          <p:cNvPr id="8" name="Content Placeholder 7" descr="Sugar-Act-2-300x27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43450" y="2392362"/>
            <a:ext cx="2857500" cy="265747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British Parliamentary Acts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The </a:t>
            </a:r>
          </a:p>
          <a:p>
            <a:pPr algn="ctr"/>
            <a:r>
              <a:rPr lang="en-US" sz="3200" b="1" u="sng" dirty="0">
                <a:solidFill>
                  <a:srgbClr val="FFFF00"/>
                </a:solidFill>
              </a:rPr>
              <a:t>Stamp</a:t>
            </a:r>
            <a:r>
              <a:rPr lang="en-US" sz="3200" b="1" dirty="0">
                <a:solidFill>
                  <a:schemeClr val="tx2">
                    <a:lumMod val="50000"/>
                  </a:schemeClr>
                </a:solidFill>
              </a:rPr>
              <a:t>  Act</a:t>
            </a:r>
          </a:p>
          <a:p>
            <a:r>
              <a:rPr lang="en-US" sz="2000" b="1" dirty="0">
                <a:solidFill>
                  <a:srgbClr val="00B0F0"/>
                </a:solidFill>
              </a:rPr>
              <a:t>Date: 1765</a:t>
            </a:r>
            <a:endParaRPr lang="en-US" sz="2000" b="1" u="sng" dirty="0">
              <a:solidFill>
                <a:srgbClr val="FFFF00"/>
              </a:solidFill>
            </a:endParaRPr>
          </a:p>
          <a:p>
            <a:r>
              <a:rPr lang="en-US" sz="2000" b="1" dirty="0">
                <a:solidFill>
                  <a:srgbClr val="00B0F0"/>
                </a:solidFill>
              </a:rPr>
              <a:t>Act -  Taxed anything </a:t>
            </a:r>
            <a:r>
              <a:rPr lang="en-US" sz="2000" b="1" u="sng" dirty="0">
                <a:solidFill>
                  <a:srgbClr val="FFFF00"/>
                </a:solidFill>
              </a:rPr>
              <a:t>printed on paper</a:t>
            </a:r>
            <a:r>
              <a:rPr lang="en-US" sz="2000" b="1" dirty="0">
                <a:solidFill>
                  <a:srgbClr val="00B0F0"/>
                </a:solidFill>
              </a:rPr>
              <a:t> by requiring stamps to be placed on all paper.  Newspapers, marriage licenses, deeds, etc. </a:t>
            </a:r>
          </a:p>
        </p:txBody>
      </p:sp>
      <p:pic>
        <p:nvPicPr>
          <p:cNvPr id="7" name="Content Placeholder 6" descr="stampactstamp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829175" y="1787525"/>
            <a:ext cx="2686050" cy="38671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British Parliamentary Acts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</a:rPr>
              <a:t>The </a:t>
            </a:r>
          </a:p>
          <a:p>
            <a:pPr algn="ctr"/>
            <a:r>
              <a:rPr lang="en-US" sz="3200" b="1" u="sng" dirty="0">
                <a:solidFill>
                  <a:srgbClr val="FFFF00"/>
                </a:solidFill>
              </a:rPr>
              <a:t>Quartering</a:t>
            </a:r>
            <a:r>
              <a:rPr lang="en-US" sz="3200" b="1" dirty="0">
                <a:solidFill>
                  <a:srgbClr val="FFFF00"/>
                </a:solidFill>
              </a:rPr>
              <a:t>  Act</a:t>
            </a:r>
          </a:p>
          <a:p>
            <a:r>
              <a:rPr lang="en-US" sz="2400" b="1" dirty="0">
                <a:solidFill>
                  <a:srgbClr val="00B0F0"/>
                </a:solidFill>
              </a:rPr>
              <a:t>Date: 1765</a:t>
            </a:r>
          </a:p>
          <a:p>
            <a:r>
              <a:rPr lang="en-US" sz="2400" b="1" dirty="0">
                <a:solidFill>
                  <a:srgbClr val="00B0F0"/>
                </a:solidFill>
              </a:rPr>
              <a:t>Act -  Colonists must provide </a:t>
            </a:r>
            <a:r>
              <a:rPr lang="en-US" sz="2400" b="1" u="sng" dirty="0">
                <a:solidFill>
                  <a:srgbClr val="FFFF00"/>
                </a:solidFill>
              </a:rPr>
              <a:t>housing for British Soldiers</a:t>
            </a:r>
            <a:r>
              <a:rPr lang="en-US" sz="2400" b="1" dirty="0">
                <a:solidFill>
                  <a:srgbClr val="00B0F0"/>
                </a:solidFill>
              </a:rPr>
              <a:t>. </a:t>
            </a:r>
          </a:p>
        </p:txBody>
      </p:sp>
      <p:pic>
        <p:nvPicPr>
          <p:cNvPr id="8" name="Content Placeholder 7" descr="quartering ac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143375" y="2249487"/>
            <a:ext cx="4057650" cy="2943225"/>
          </a:xfr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0"/>
  <p:tag name="TIME" val="15"/>
  <p:tag name="QUESTION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1972</TotalTime>
  <Words>1108</Words>
  <Application>Microsoft Office PowerPoint</Application>
  <PresentationFormat>On-screen Show (4:3)</PresentationFormat>
  <Paragraphs>127</Paragraphs>
  <Slides>42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Calibri</vt:lpstr>
      <vt:lpstr>Consolas</vt:lpstr>
      <vt:lpstr>Corbel</vt:lpstr>
      <vt:lpstr>Showcard Gothic</vt:lpstr>
      <vt:lpstr>Wingdings</vt:lpstr>
      <vt:lpstr>Wingdings 2</vt:lpstr>
      <vt:lpstr>Wingdings 3</vt:lpstr>
      <vt:lpstr>Metro</vt:lpstr>
      <vt:lpstr>British Parliamentary Acts</vt:lpstr>
      <vt:lpstr>British Parliamentary Acts</vt:lpstr>
      <vt:lpstr>British Parliamentary Acts</vt:lpstr>
      <vt:lpstr>British Parliamentary Acts</vt:lpstr>
      <vt:lpstr>British Parliamentary Acts</vt:lpstr>
      <vt:lpstr>British Parliamentary Acts</vt:lpstr>
      <vt:lpstr>British Parliamentary Acts</vt:lpstr>
      <vt:lpstr>British Parliamentary Acts</vt:lpstr>
      <vt:lpstr>British Parliamentary Acts</vt:lpstr>
      <vt:lpstr>British Parliamentary Acts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Boston Massacre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British Parliamentary Acts</vt:lpstr>
      <vt:lpstr>A Tax on Tea</vt:lpstr>
      <vt:lpstr>The Boston Tea Party</vt:lpstr>
      <vt:lpstr>PowerPoint Presentation</vt:lpstr>
      <vt:lpstr>PowerPoint Presentation</vt:lpstr>
      <vt:lpstr>PowerPoint Presentation</vt:lpstr>
      <vt:lpstr>British Parliamentary Acts</vt:lpstr>
      <vt:lpstr>British Parliamentary 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Parliamentary Acts</dc:title>
  <dc:creator>jeff</dc:creator>
  <cp:lastModifiedBy>Kyle Smith</cp:lastModifiedBy>
  <cp:revision>14</cp:revision>
  <dcterms:created xsi:type="dcterms:W3CDTF">2011-10-03T02:01:24Z</dcterms:created>
  <dcterms:modified xsi:type="dcterms:W3CDTF">2016-10-03T22:13:53Z</dcterms:modified>
</cp:coreProperties>
</file>